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Lst>
  <p:sldSz cy="5143500" cx="9144000"/>
  <p:notesSz cx="6858000" cy="9144000"/>
  <p:embeddedFontLst>
    <p:embeddedFont>
      <p:font typeface="Roboto"/>
      <p:regular r:id="rId11"/>
      <p:bold r:id="rId12"/>
      <p:italic r:id="rId13"/>
      <p:boldItalic r:id="rId14"/>
    </p:embeddedFont>
    <p:embeddedFont>
      <p:font typeface="Barlow Condensed"/>
      <p:regular r:id="rId15"/>
      <p:bold r:id="rId16"/>
      <p:italic r:id="rId17"/>
      <p:boldItalic r:id="rId18"/>
    </p:embeddedFont>
    <p:embeddedFont>
      <p:font typeface="Century Gothic"/>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30">
          <p15:clr>
            <a:srgbClr val="A4A3A4"/>
          </p15:clr>
        </p15:guide>
        <p15:guide id="2" pos="3787">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23" roundtripDataSignature="AMtx7mglPWf1mLR8/Jz3JRoDGKZFb+b8R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920F1FE-A90C-4474-8B04-FFDC2CE23EDB}">
  <a:tblStyle styleId="{A920F1FE-A90C-4474-8B04-FFDC2CE23EDB}"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030" orient="horz"/>
        <p:guide pos="3787"/>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font" Target="fonts/CenturyGothic-bold.fntdata"/><Relationship Id="rId11" Type="http://schemas.openxmlformats.org/officeDocument/2006/relationships/font" Target="fonts/Roboto-regular.fntdata"/><Relationship Id="rId22" Type="http://schemas.openxmlformats.org/officeDocument/2006/relationships/font" Target="fonts/CenturyGothic-boldItalic.fntdata"/><Relationship Id="rId10" Type="http://schemas.openxmlformats.org/officeDocument/2006/relationships/slide" Target="slides/slide4.xml"/><Relationship Id="rId21" Type="http://schemas.openxmlformats.org/officeDocument/2006/relationships/font" Target="fonts/CenturyGothic-italic.fntdata"/><Relationship Id="rId13" Type="http://schemas.openxmlformats.org/officeDocument/2006/relationships/font" Target="fonts/Roboto-italic.fntdata"/><Relationship Id="rId12" Type="http://schemas.openxmlformats.org/officeDocument/2006/relationships/font" Target="fonts/Roboto-bold.fntdata"/><Relationship Id="rId23" Type="http://customschemas.google.com/relationships/presentationmetadata" Target="meta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BarlowCondensed-regular.fntdata"/><Relationship Id="rId14" Type="http://schemas.openxmlformats.org/officeDocument/2006/relationships/font" Target="fonts/Roboto-boldItalic.fntdata"/><Relationship Id="rId17" Type="http://schemas.openxmlformats.org/officeDocument/2006/relationships/font" Target="fonts/BarlowCondensed-italic.fntdata"/><Relationship Id="rId16" Type="http://schemas.openxmlformats.org/officeDocument/2006/relationships/font" Target="fonts/BarlowCondensed-bold.fntdata"/><Relationship Id="rId5" Type="http://schemas.openxmlformats.org/officeDocument/2006/relationships/slideMaster" Target="slideMasters/slideMaster1.xml"/><Relationship Id="rId19" Type="http://schemas.openxmlformats.org/officeDocument/2006/relationships/font" Target="fonts/CenturyGothic-regular.fntdata"/><Relationship Id="rId6" Type="http://schemas.openxmlformats.org/officeDocument/2006/relationships/notesMaster" Target="notesMasters/notesMaster1.xml"/><Relationship Id="rId18" Type="http://schemas.openxmlformats.org/officeDocument/2006/relationships/font" Target="fonts/BarlowCondensed-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7" name="Google Shape;9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9" name="Google Shape;109;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E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4" name="Google Shape;144;p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s-E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3.jp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5" name="Shape 15"/>
        <p:cNvGrpSpPr/>
        <p:nvPr/>
      </p:nvGrpSpPr>
      <p:grpSpPr>
        <a:xfrm>
          <a:off x="0" y="0"/>
          <a:ext cx="0" cy="0"/>
          <a:chOff x="0" y="0"/>
          <a:chExt cx="0" cy="0"/>
        </a:xfrm>
      </p:grpSpPr>
      <p:sp>
        <p:nvSpPr>
          <p:cNvPr id="16" name="Google Shape;16;p7"/>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7"/>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75" name="Shape 75"/>
        <p:cNvGrpSpPr/>
        <p:nvPr/>
      </p:nvGrpSpPr>
      <p:grpSpPr>
        <a:xfrm>
          <a:off x="0" y="0"/>
          <a:ext cx="0" cy="0"/>
          <a:chOff x="0" y="0"/>
          <a:chExt cx="0" cy="0"/>
        </a:xfrm>
      </p:grpSpPr>
      <p:sp>
        <p:nvSpPr>
          <p:cNvPr id="76" name="Google Shape;76;p16"/>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6"/>
          <p:cNvSpPr txBox="1"/>
          <p:nvPr>
            <p:ph idx="1" type="body"/>
          </p:nvPr>
        </p:nvSpPr>
        <p:spPr>
          <a:xfrm rot="5400000">
            <a:off x="2874764" y="-1217413"/>
            <a:ext cx="3394472"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8" name="Google Shape;78;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81" name="Shape 81"/>
        <p:cNvGrpSpPr/>
        <p:nvPr/>
      </p:nvGrpSpPr>
      <p:grpSpPr>
        <a:xfrm>
          <a:off x="0" y="0"/>
          <a:ext cx="0" cy="0"/>
          <a:chOff x="0" y="0"/>
          <a:chExt cx="0" cy="0"/>
        </a:xfrm>
      </p:grpSpPr>
      <p:sp>
        <p:nvSpPr>
          <p:cNvPr id="82" name="Google Shape;82;p17"/>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7"/>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4" name="Google Shape;84;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Encabezado de sección">
  <p:cSld name="10_Encabezado de sección">
    <p:spTree>
      <p:nvGrpSpPr>
        <p:cNvPr id="87" name="Shape 87"/>
        <p:cNvGrpSpPr/>
        <p:nvPr/>
      </p:nvGrpSpPr>
      <p:grpSpPr>
        <a:xfrm>
          <a:off x="0" y="0"/>
          <a:ext cx="0" cy="0"/>
          <a:chOff x="0" y="0"/>
          <a:chExt cx="0" cy="0"/>
        </a:xfrm>
      </p:grpSpPr>
      <p:pic>
        <p:nvPicPr>
          <p:cNvPr descr="PPT Afore XXI-05.jpg" id="88" name="Google Shape;88;p18"/>
          <p:cNvPicPr preferRelativeResize="0"/>
          <p:nvPr/>
        </p:nvPicPr>
        <p:blipFill rotWithShape="1">
          <a:blip r:embed="rId2">
            <a:alphaModFix/>
          </a:blip>
          <a:srcRect b="0" l="0" r="0" t="0"/>
          <a:stretch/>
        </p:blipFill>
        <p:spPr>
          <a:xfrm>
            <a:off x="1" y="-13965"/>
            <a:ext cx="9144000" cy="5157465"/>
          </a:xfrm>
          <a:prstGeom prst="rect">
            <a:avLst/>
          </a:prstGeom>
          <a:noFill/>
          <a:ln>
            <a:noFill/>
          </a:ln>
        </p:spPr>
      </p:pic>
      <p:sp>
        <p:nvSpPr>
          <p:cNvPr id="89" name="Google Shape;89;p18"/>
          <p:cNvSpPr/>
          <p:nvPr/>
        </p:nvSpPr>
        <p:spPr>
          <a:xfrm>
            <a:off x="7048240" y="208936"/>
            <a:ext cx="1886591" cy="60007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5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90" name="Google Shape;90;p18"/>
          <p:cNvSpPr txBox="1"/>
          <p:nvPr>
            <p:ph idx="1" type="body"/>
          </p:nvPr>
        </p:nvSpPr>
        <p:spPr>
          <a:xfrm>
            <a:off x="158013" y="210414"/>
            <a:ext cx="7560000" cy="207598"/>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70"/>
              </a:spcBef>
              <a:spcAft>
                <a:spcPts val="0"/>
              </a:spcAft>
              <a:buClr>
                <a:srgbClr val="51990D"/>
              </a:buClr>
              <a:buSzPts val="1350"/>
              <a:buNone/>
              <a:defRPr b="0" i="0" sz="1350">
                <a:solidFill>
                  <a:srgbClr val="51990D"/>
                </a:solidFill>
                <a:latin typeface="Century Gothic"/>
                <a:ea typeface="Century Gothic"/>
                <a:cs typeface="Century Gothic"/>
                <a:sym typeface="Century Gothic"/>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1" name="Google Shape;91;p18"/>
          <p:cNvSpPr txBox="1"/>
          <p:nvPr>
            <p:ph idx="2" type="body"/>
          </p:nvPr>
        </p:nvSpPr>
        <p:spPr>
          <a:xfrm>
            <a:off x="158014" y="650518"/>
            <a:ext cx="8718195" cy="443549"/>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40"/>
              </a:spcBef>
              <a:spcAft>
                <a:spcPts val="0"/>
              </a:spcAft>
              <a:buClr>
                <a:srgbClr val="003087"/>
              </a:buClr>
              <a:buSzPts val="1200"/>
              <a:buFont typeface="Arial"/>
              <a:buNone/>
              <a:defRPr b="0" sz="1200">
                <a:solidFill>
                  <a:srgbClr val="003087"/>
                </a:solidFill>
                <a:latin typeface="Century Gothic"/>
                <a:ea typeface="Century Gothic"/>
                <a:cs typeface="Century Gothic"/>
                <a:sym typeface="Century Gothic"/>
              </a:defRPr>
            </a:lvl1pPr>
            <a:lvl2pPr indent="-228600" lvl="1" marL="914400" algn="l">
              <a:lnSpc>
                <a:spcPct val="100000"/>
              </a:lnSpc>
              <a:spcBef>
                <a:spcPts val="560"/>
              </a:spcBef>
              <a:spcAft>
                <a:spcPts val="0"/>
              </a:spcAft>
              <a:buClr>
                <a:srgbClr val="6785C1"/>
              </a:buClr>
              <a:buSzPts val="2800"/>
              <a:buFont typeface="Calibri"/>
              <a:buNone/>
              <a:defRPr>
                <a:solidFill>
                  <a:srgbClr val="6785C1"/>
                </a:solidFill>
              </a:defRPr>
            </a:lvl2pPr>
            <a:lvl3pPr indent="-228600" lvl="2" marL="1371600" algn="l">
              <a:lnSpc>
                <a:spcPct val="100000"/>
              </a:lnSpc>
              <a:spcBef>
                <a:spcPts val="480"/>
              </a:spcBef>
              <a:spcAft>
                <a:spcPts val="0"/>
              </a:spcAft>
              <a:buClr>
                <a:srgbClr val="6785C1"/>
              </a:buClr>
              <a:buSzPts val="2400"/>
              <a:buFont typeface="Calibri"/>
              <a:buNone/>
              <a:defRPr>
                <a:solidFill>
                  <a:srgbClr val="6785C1"/>
                </a:solidFill>
              </a:defRPr>
            </a:lvl3pPr>
            <a:lvl4pPr indent="-228600" lvl="3" marL="1828800" algn="l">
              <a:lnSpc>
                <a:spcPct val="100000"/>
              </a:lnSpc>
              <a:spcBef>
                <a:spcPts val="400"/>
              </a:spcBef>
              <a:spcAft>
                <a:spcPts val="0"/>
              </a:spcAft>
              <a:buClr>
                <a:srgbClr val="6785C1"/>
              </a:buClr>
              <a:buSzPts val="2000"/>
              <a:buFont typeface="Calibri"/>
              <a:buNone/>
              <a:defRPr>
                <a:solidFill>
                  <a:srgbClr val="6785C1"/>
                </a:solidFill>
              </a:defRPr>
            </a:lvl4pPr>
            <a:lvl5pPr indent="-228600" lvl="4" marL="2286000" algn="l">
              <a:lnSpc>
                <a:spcPct val="100000"/>
              </a:lnSpc>
              <a:spcBef>
                <a:spcPts val="400"/>
              </a:spcBef>
              <a:spcAft>
                <a:spcPts val="0"/>
              </a:spcAft>
              <a:buClr>
                <a:srgbClr val="6785C1"/>
              </a:buClr>
              <a:buSzPts val="2000"/>
              <a:buFont typeface="Calibri"/>
              <a:buNone/>
              <a:defRPr>
                <a:solidFill>
                  <a:srgbClr val="6785C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2" name="Google Shape;92;p18"/>
          <p:cNvSpPr txBox="1"/>
          <p:nvPr>
            <p:ph idx="3" type="body"/>
          </p:nvPr>
        </p:nvSpPr>
        <p:spPr>
          <a:xfrm>
            <a:off x="158013" y="428013"/>
            <a:ext cx="7560000" cy="207598"/>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70"/>
              </a:spcBef>
              <a:spcAft>
                <a:spcPts val="0"/>
              </a:spcAft>
              <a:buClr>
                <a:srgbClr val="003087"/>
              </a:buClr>
              <a:buSzPts val="1350"/>
              <a:buNone/>
              <a:defRPr b="0" i="0" sz="1350">
                <a:solidFill>
                  <a:srgbClr val="003087"/>
                </a:solidFill>
                <a:latin typeface="Century Gothic"/>
                <a:ea typeface="Century Gothic"/>
                <a:cs typeface="Century Gothic"/>
                <a:sym typeface="Century Gothic"/>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93" name="Google Shape;93;p18"/>
          <p:cNvPicPr preferRelativeResize="0"/>
          <p:nvPr/>
        </p:nvPicPr>
        <p:blipFill rotWithShape="1">
          <a:blip r:embed="rId3">
            <a:alphaModFix/>
          </a:blip>
          <a:srcRect b="14500" l="10708" r="10068" t="20312"/>
          <a:stretch/>
        </p:blipFill>
        <p:spPr>
          <a:xfrm>
            <a:off x="7855527" y="127037"/>
            <a:ext cx="1167823" cy="430251"/>
          </a:xfrm>
          <a:prstGeom prst="rect">
            <a:avLst/>
          </a:prstGeom>
          <a:noFill/>
          <a:ln>
            <a:noFill/>
          </a:ln>
        </p:spPr>
      </p:pic>
      <p:pic>
        <p:nvPicPr>
          <p:cNvPr id="94" name="Google Shape;94;p18"/>
          <p:cNvPicPr preferRelativeResize="0"/>
          <p:nvPr/>
        </p:nvPicPr>
        <p:blipFill rotWithShape="1">
          <a:blip r:embed="rId4">
            <a:alphaModFix/>
          </a:blip>
          <a:srcRect b="0" l="0" r="0" t="0"/>
          <a:stretch/>
        </p:blipFill>
        <p:spPr>
          <a:xfrm>
            <a:off x="6934510" y="107366"/>
            <a:ext cx="921017" cy="415156"/>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21" name="Shape 21"/>
        <p:cNvGrpSpPr/>
        <p:nvPr/>
      </p:nvGrpSpPr>
      <p:grpSpPr>
        <a:xfrm>
          <a:off x="0" y="0"/>
          <a:ext cx="0" cy="0"/>
          <a:chOff x="0" y="0"/>
          <a:chExt cx="0" cy="0"/>
        </a:xfrm>
      </p:grpSpPr>
      <p:sp>
        <p:nvSpPr>
          <p:cNvPr id="22" name="Google Shape;22;p8"/>
          <p:cNvSpPr/>
          <p:nvPr/>
        </p:nvSpPr>
        <p:spPr>
          <a:xfrm>
            <a:off x="0" y="4803998"/>
            <a:ext cx="6948264" cy="339502"/>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s-ES" sz="1400" u="none" cap="none" strike="noStrike">
                <a:solidFill>
                  <a:srgbClr val="7F7F7F"/>
                </a:solidFill>
                <a:latin typeface="Century Gothic"/>
                <a:ea typeface="Century Gothic"/>
                <a:cs typeface="Century Gothic"/>
                <a:sym typeface="Century Gothic"/>
              </a:rPr>
              <a:t>Información Confidencial</a:t>
            </a:r>
            <a:endParaRPr b="0" i="0" sz="1400" u="none" cap="none" strike="noStrike">
              <a:solidFill>
                <a:srgbClr val="7F7F7F"/>
              </a:solidFill>
              <a:latin typeface="Century Gothic"/>
              <a:ea typeface="Century Gothic"/>
              <a:cs typeface="Century Gothic"/>
              <a:sym typeface="Century Gothic"/>
            </a:endParaRPr>
          </a:p>
        </p:txBody>
      </p:sp>
      <p:sp>
        <p:nvSpPr>
          <p:cNvPr id="23" name="Google Shape;23;p8"/>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8"/>
          <p:cNvSpPr/>
          <p:nvPr/>
        </p:nvSpPr>
        <p:spPr>
          <a:xfrm>
            <a:off x="0" y="-8625"/>
            <a:ext cx="9144000" cy="894075"/>
          </a:xfrm>
          <a:prstGeom prst="rect">
            <a:avLst/>
          </a:prstGeom>
          <a:solidFill>
            <a:srgbClr val="161616"/>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 name="Google Shape;25;p8"/>
          <p:cNvSpPr txBox="1"/>
          <p:nvPr>
            <p:ph type="title"/>
          </p:nvPr>
        </p:nvSpPr>
        <p:spPr>
          <a:xfrm>
            <a:off x="3491880" y="20534"/>
            <a:ext cx="5622083" cy="85725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Clr>
                <a:schemeClr val="lt1"/>
              </a:buClr>
              <a:buSzPts val="2000"/>
              <a:buFont typeface="Century Gothic"/>
              <a:buNone/>
              <a:defRPr sz="2000">
                <a:solidFill>
                  <a:schemeClr val="lt1"/>
                </a:solidFill>
                <a:latin typeface="Century Gothic"/>
                <a:ea typeface="Century Gothic"/>
                <a:cs typeface="Century Gothic"/>
                <a:sym typeface="Century Gothic"/>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descr="Resultado de imagen para monex" id="26" name="Google Shape;26;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7" name="Google Shape;27;p8"/>
          <p:cNvSpPr txBox="1"/>
          <p:nvPr/>
        </p:nvSpPr>
        <p:spPr>
          <a:xfrm>
            <a:off x="7442585" y="4845628"/>
            <a:ext cx="65114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s-ES" sz="1400" u="none" cap="none" strike="noStrike">
                <a:solidFill>
                  <a:srgbClr val="7F7F7F"/>
                </a:solidFill>
                <a:latin typeface="Century Gothic"/>
                <a:ea typeface="Century Gothic"/>
                <a:cs typeface="Century Gothic"/>
                <a:sym typeface="Century Gothic"/>
              </a:rPr>
              <a:t>Page</a:t>
            </a:r>
            <a:endParaRPr b="0" i="0" sz="1400" u="none" cap="none" strike="noStrike">
              <a:solidFill>
                <a:srgbClr val="000000"/>
              </a:solidFill>
              <a:latin typeface="Arial"/>
              <a:ea typeface="Arial"/>
              <a:cs typeface="Arial"/>
              <a:sym typeface="Arial"/>
            </a:endParaRPr>
          </a:p>
        </p:txBody>
      </p:sp>
      <p:sp>
        <p:nvSpPr>
          <p:cNvPr id="28" name="Google Shape;28;p8"/>
          <p:cNvSpPr txBox="1"/>
          <p:nvPr>
            <p:ph idx="12" type="sldNum"/>
          </p:nvPr>
        </p:nvSpPr>
        <p:spPr>
          <a:xfrm>
            <a:off x="8055024" y="4703646"/>
            <a:ext cx="837456" cy="561876"/>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400"/>
              <a:buFont typeface="Arial"/>
              <a:buNone/>
              <a:defRPr b="0" i="0" sz="1400" u="none" cap="none" strike="noStrike">
                <a:solidFill>
                  <a:srgbClr val="7F7F7F"/>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400"/>
              <a:buFont typeface="Arial"/>
              <a:buNone/>
              <a:defRPr b="0" i="0" sz="1400" u="none" cap="none" strike="noStrike">
                <a:solidFill>
                  <a:srgbClr val="7F7F7F"/>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400"/>
              <a:buFont typeface="Arial"/>
              <a:buNone/>
              <a:defRPr b="0" i="0" sz="1400" u="none" cap="none" strike="noStrike">
                <a:solidFill>
                  <a:srgbClr val="7F7F7F"/>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400"/>
              <a:buFont typeface="Arial"/>
              <a:buNone/>
              <a:defRPr b="0" i="0" sz="1400" u="none" cap="none" strike="noStrike">
                <a:solidFill>
                  <a:srgbClr val="7F7F7F"/>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400"/>
              <a:buFont typeface="Arial"/>
              <a:buNone/>
              <a:defRPr b="0" i="0" sz="1400" u="none" cap="none" strike="noStrike">
                <a:solidFill>
                  <a:srgbClr val="7F7F7F"/>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400"/>
              <a:buFont typeface="Arial"/>
              <a:buNone/>
              <a:defRPr b="0" i="0" sz="1400" u="none" cap="none" strike="noStrike">
                <a:solidFill>
                  <a:srgbClr val="7F7F7F"/>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400"/>
              <a:buFont typeface="Arial"/>
              <a:buNone/>
              <a:defRPr b="0" i="0" sz="1400" u="none" cap="none" strike="noStrike">
                <a:solidFill>
                  <a:srgbClr val="7F7F7F"/>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400"/>
              <a:buFont typeface="Arial"/>
              <a:buNone/>
              <a:defRPr b="0" i="0" sz="1400" u="none" cap="none" strike="noStrike">
                <a:solidFill>
                  <a:srgbClr val="7F7F7F"/>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400"/>
              <a:buFont typeface="Arial"/>
              <a:buNone/>
              <a:defRPr b="0" i="0" sz="1400" u="none" cap="none" strike="noStrike">
                <a:solidFill>
                  <a:srgbClr val="7F7F7F"/>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s-ES"/>
              <a:t>‹#›</a:t>
            </a:fld>
            <a:endParaRPr/>
          </a:p>
        </p:txBody>
      </p:sp>
      <p:pic>
        <p:nvPicPr>
          <p:cNvPr id="29" name="Google Shape;29;p8"/>
          <p:cNvPicPr preferRelativeResize="0"/>
          <p:nvPr/>
        </p:nvPicPr>
        <p:blipFill rotWithShape="1">
          <a:blip r:embed="rId2">
            <a:alphaModFix/>
          </a:blip>
          <a:srcRect b="0" l="0" r="0" t="0"/>
          <a:stretch/>
        </p:blipFill>
        <p:spPr>
          <a:xfrm>
            <a:off x="305172" y="225059"/>
            <a:ext cx="1109338" cy="491468"/>
          </a:xfrm>
          <a:prstGeom prst="rect">
            <a:avLst/>
          </a:prstGeom>
          <a:noFill/>
          <a:ln>
            <a:noFill/>
          </a:ln>
          <a:effectLst>
            <a:outerShdw blurRad="495300" sx="115000" rotWithShape="0" algn="ctr" sy="115000">
              <a:schemeClr val="lt1">
                <a:alpha val="40000"/>
              </a:scheme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30" name="Shape 30"/>
        <p:cNvGrpSpPr/>
        <p:nvPr/>
      </p:nvGrpSpPr>
      <p:grpSpPr>
        <a:xfrm>
          <a:off x="0" y="0"/>
          <a:ext cx="0" cy="0"/>
          <a:chOff x="0" y="0"/>
          <a:chExt cx="0" cy="0"/>
        </a:xfrm>
      </p:grpSpPr>
      <p:sp>
        <p:nvSpPr>
          <p:cNvPr id="31" name="Google Shape;31;p9"/>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9"/>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3" name="Google Shape;33;p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36" name="Shape 36"/>
        <p:cNvGrpSpPr/>
        <p:nvPr/>
      </p:nvGrpSpPr>
      <p:grpSpPr>
        <a:xfrm>
          <a:off x="0" y="0"/>
          <a:ext cx="0" cy="0"/>
          <a:chOff x="0" y="0"/>
          <a:chExt cx="0" cy="0"/>
        </a:xfrm>
      </p:grpSpPr>
      <p:sp>
        <p:nvSpPr>
          <p:cNvPr id="37" name="Google Shape;37;p10"/>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0"/>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9" name="Google Shape;39;p10"/>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40" name="Google Shape;40;p1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1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43" name="Shape 43"/>
        <p:cNvGrpSpPr/>
        <p:nvPr/>
      </p:nvGrpSpPr>
      <p:grpSpPr>
        <a:xfrm>
          <a:off x="0" y="0"/>
          <a:ext cx="0" cy="0"/>
          <a:chOff x="0" y="0"/>
          <a:chExt cx="0" cy="0"/>
        </a:xfrm>
      </p:grpSpPr>
      <p:sp>
        <p:nvSpPr>
          <p:cNvPr id="44" name="Google Shape;44;p11"/>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11"/>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6" name="Google Shape;46;p11"/>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7" name="Google Shape;47;p11"/>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8" name="Google Shape;48;p11"/>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9" name="Google Shape;49;p1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1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ólo el título" type="titleOnly">
  <p:cSld name="TITLE_ONLY">
    <p:spTree>
      <p:nvGrpSpPr>
        <p:cNvPr id="52" name="Shape 52"/>
        <p:cNvGrpSpPr/>
        <p:nvPr/>
      </p:nvGrpSpPr>
      <p:grpSpPr>
        <a:xfrm>
          <a:off x="0" y="0"/>
          <a:ext cx="0" cy="0"/>
          <a:chOff x="0" y="0"/>
          <a:chExt cx="0" cy="0"/>
        </a:xfrm>
      </p:grpSpPr>
      <p:sp>
        <p:nvSpPr>
          <p:cNvPr id="53" name="Google Shape;53;p12"/>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1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1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7" name="Shape 57"/>
        <p:cNvGrpSpPr/>
        <p:nvPr/>
      </p:nvGrpSpPr>
      <p:grpSpPr>
        <a:xfrm>
          <a:off x="0" y="0"/>
          <a:ext cx="0" cy="0"/>
          <a:chOff x="0" y="0"/>
          <a:chExt cx="0" cy="0"/>
        </a:xfrm>
      </p:grpSpPr>
      <p:sp>
        <p:nvSpPr>
          <p:cNvPr id="58" name="Google Shape;58;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61" name="Shape 61"/>
        <p:cNvGrpSpPr/>
        <p:nvPr/>
      </p:nvGrpSpPr>
      <p:grpSpPr>
        <a:xfrm>
          <a:off x="0" y="0"/>
          <a:ext cx="0" cy="0"/>
          <a:chOff x="0" y="0"/>
          <a:chExt cx="0" cy="0"/>
        </a:xfrm>
      </p:grpSpPr>
      <p:sp>
        <p:nvSpPr>
          <p:cNvPr id="62" name="Google Shape;62;p14"/>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4"/>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64" name="Google Shape;64;p14"/>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8" name="Shape 68"/>
        <p:cNvGrpSpPr/>
        <p:nvPr/>
      </p:nvGrpSpPr>
      <p:grpSpPr>
        <a:xfrm>
          <a:off x="0" y="0"/>
          <a:ext cx="0" cy="0"/>
          <a:chOff x="0" y="0"/>
          <a:chExt cx="0" cy="0"/>
        </a:xfrm>
      </p:grpSpPr>
      <p:sp>
        <p:nvSpPr>
          <p:cNvPr id="69" name="Google Shape;69;p15"/>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5"/>
          <p:cNvSpPr/>
          <p:nvPr>
            <p:ph idx="2" type="pic"/>
          </p:nvPr>
        </p:nvSpPr>
        <p:spPr>
          <a:xfrm>
            <a:off x="1792288" y="459581"/>
            <a:ext cx="5486400" cy="3086100"/>
          </a:xfrm>
          <a:prstGeom prst="rect">
            <a:avLst/>
          </a:prstGeom>
          <a:noFill/>
          <a:ln>
            <a:noFill/>
          </a:ln>
        </p:spPr>
      </p:sp>
      <p:sp>
        <p:nvSpPr>
          <p:cNvPr id="71" name="Google Shape;71;p15"/>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72" name="Google Shape;72;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6"/>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6"/>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6.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pic>
        <p:nvPicPr>
          <p:cNvPr id="99" name="Google Shape;99;p1"/>
          <p:cNvPicPr preferRelativeResize="0"/>
          <p:nvPr/>
        </p:nvPicPr>
        <p:blipFill rotWithShape="1">
          <a:blip r:embed="rId3">
            <a:alphaModFix/>
          </a:blip>
          <a:srcRect b="0" l="0" r="0" t="0"/>
          <a:stretch/>
        </p:blipFill>
        <p:spPr>
          <a:xfrm>
            <a:off x="-37675" y="-38500"/>
            <a:ext cx="9290200" cy="5182800"/>
          </a:xfrm>
          <a:prstGeom prst="rect">
            <a:avLst/>
          </a:prstGeom>
          <a:noFill/>
          <a:ln>
            <a:noFill/>
          </a:ln>
        </p:spPr>
      </p:pic>
      <p:sp>
        <p:nvSpPr>
          <p:cNvPr id="100" name="Google Shape;100;p1"/>
          <p:cNvSpPr txBox="1"/>
          <p:nvPr>
            <p:ph type="ctrTitle"/>
          </p:nvPr>
        </p:nvSpPr>
        <p:spPr>
          <a:xfrm>
            <a:off x="2929575" y="1385879"/>
            <a:ext cx="5740800" cy="16848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lt1"/>
              </a:buClr>
              <a:buSzPts val="3200"/>
              <a:buFont typeface="Century Gothic"/>
              <a:buNone/>
            </a:pPr>
            <a:r>
              <a:rPr lang="es-ES" sz="3500">
                <a:solidFill>
                  <a:schemeClr val="lt1"/>
                </a:solidFill>
                <a:latin typeface="Century Gothic"/>
                <a:ea typeface="Century Gothic"/>
                <a:cs typeface="Century Gothic"/>
                <a:sym typeface="Century Gothic"/>
              </a:rPr>
              <a:t>Farmacias del Ahorro</a:t>
            </a:r>
            <a:endParaRPr sz="3500">
              <a:solidFill>
                <a:schemeClr val="lt1"/>
              </a:solidFill>
              <a:latin typeface="Century Gothic"/>
              <a:ea typeface="Century Gothic"/>
              <a:cs typeface="Century Gothic"/>
              <a:sym typeface="Century Gothic"/>
            </a:endParaRPr>
          </a:p>
          <a:p>
            <a:pPr indent="0" lvl="0" marL="0" rtl="0" algn="l">
              <a:lnSpc>
                <a:spcPct val="100000"/>
              </a:lnSpc>
              <a:spcBef>
                <a:spcPts val="0"/>
              </a:spcBef>
              <a:spcAft>
                <a:spcPts val="0"/>
              </a:spcAft>
              <a:buClr>
                <a:schemeClr val="lt1"/>
              </a:buClr>
              <a:buSzPts val="3200"/>
              <a:buFont typeface="Century Gothic"/>
              <a:buNone/>
            </a:pPr>
            <a:r>
              <a:rPr lang="es-ES" sz="3000">
                <a:solidFill>
                  <a:schemeClr val="lt1"/>
                </a:solidFill>
                <a:latin typeface="Century Gothic"/>
                <a:ea typeface="Century Gothic"/>
                <a:cs typeface="Century Gothic"/>
                <a:sym typeface="Century Gothic"/>
              </a:rPr>
              <a:t>Reporte de Backoffice no registra venta con promoción</a:t>
            </a:r>
            <a:endParaRPr sz="3000">
              <a:solidFill>
                <a:schemeClr val="lt1"/>
              </a:solidFill>
              <a:latin typeface="Century Gothic"/>
              <a:ea typeface="Century Gothic"/>
              <a:cs typeface="Century Gothic"/>
              <a:sym typeface="Century Gothic"/>
            </a:endParaRPr>
          </a:p>
          <a:p>
            <a:pPr indent="0" lvl="0" marL="0" rtl="0" algn="l">
              <a:lnSpc>
                <a:spcPct val="100000"/>
              </a:lnSpc>
              <a:spcBef>
                <a:spcPts val="0"/>
              </a:spcBef>
              <a:spcAft>
                <a:spcPts val="0"/>
              </a:spcAft>
              <a:buClr>
                <a:schemeClr val="lt1"/>
              </a:buClr>
              <a:buSzPts val="3200"/>
              <a:buFont typeface="Century Gothic"/>
              <a:buNone/>
            </a:pPr>
            <a:r>
              <a:rPr lang="es-ES" sz="2600">
                <a:solidFill>
                  <a:schemeClr val="lt1"/>
                </a:solidFill>
                <a:latin typeface="Century Gothic"/>
                <a:ea typeface="Century Gothic"/>
                <a:cs typeface="Century Gothic"/>
                <a:sym typeface="Century Gothic"/>
              </a:rPr>
              <a:t>Análisis Causa Raíz</a:t>
            </a:r>
            <a:endParaRPr sz="1600">
              <a:solidFill>
                <a:schemeClr val="lt1"/>
              </a:solidFill>
              <a:latin typeface="Century Gothic"/>
              <a:ea typeface="Century Gothic"/>
              <a:cs typeface="Century Gothic"/>
              <a:sym typeface="Century Gothic"/>
            </a:endParaRPr>
          </a:p>
        </p:txBody>
      </p:sp>
      <p:sp>
        <p:nvSpPr>
          <p:cNvPr id="101" name="Google Shape;101;p1"/>
          <p:cNvSpPr/>
          <p:nvPr/>
        </p:nvSpPr>
        <p:spPr>
          <a:xfrm>
            <a:off x="-37675" y="-39300"/>
            <a:ext cx="2809500" cy="5182800"/>
          </a:xfrm>
          <a:prstGeom prst="rect">
            <a:avLst/>
          </a:prstGeom>
          <a:solidFill>
            <a:srgbClr val="F1F1F1">
              <a:alpha val="2000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102" name="Google Shape;102;p1"/>
          <p:cNvPicPr preferRelativeResize="0"/>
          <p:nvPr/>
        </p:nvPicPr>
        <p:blipFill rotWithShape="1">
          <a:blip r:embed="rId4">
            <a:alphaModFix/>
          </a:blip>
          <a:srcRect b="0" l="0" r="0" t="0"/>
          <a:stretch/>
        </p:blipFill>
        <p:spPr>
          <a:xfrm>
            <a:off x="7457875" y="3570548"/>
            <a:ext cx="1319961" cy="584775"/>
          </a:xfrm>
          <a:prstGeom prst="rect">
            <a:avLst/>
          </a:prstGeom>
          <a:noFill/>
          <a:ln>
            <a:noFill/>
          </a:ln>
        </p:spPr>
      </p:pic>
      <p:sp>
        <p:nvSpPr>
          <p:cNvPr id="103" name="Google Shape;103;p1"/>
          <p:cNvSpPr/>
          <p:nvPr/>
        </p:nvSpPr>
        <p:spPr>
          <a:xfrm>
            <a:off x="7192500" y="4155325"/>
            <a:ext cx="1850700" cy="2769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es-ES" sz="1200" u="none" cap="none" strike="noStrike">
                <a:solidFill>
                  <a:srgbClr val="00B050"/>
                </a:solidFill>
                <a:latin typeface="Barlow Condensed"/>
                <a:ea typeface="Barlow Condensed"/>
                <a:cs typeface="Barlow Condensed"/>
                <a:sym typeface="Barlow Condensed"/>
              </a:rPr>
              <a:t>CODIFICANDO EL FUTURO</a:t>
            </a:r>
            <a:endParaRPr b="0" i="0" sz="1400" u="none" cap="none" strike="noStrike">
              <a:solidFill>
                <a:srgbClr val="000000"/>
              </a:solidFill>
              <a:latin typeface="Barlow Condensed"/>
              <a:ea typeface="Barlow Condensed"/>
              <a:cs typeface="Barlow Condensed"/>
              <a:sym typeface="Barlow Condensed"/>
            </a:endParaRPr>
          </a:p>
        </p:txBody>
      </p:sp>
      <p:sp>
        <p:nvSpPr>
          <p:cNvPr id="104" name="Google Shape;104;p1"/>
          <p:cNvSpPr txBox="1"/>
          <p:nvPr/>
        </p:nvSpPr>
        <p:spPr>
          <a:xfrm>
            <a:off x="7152725" y="4312750"/>
            <a:ext cx="1701300" cy="461700"/>
          </a:xfrm>
          <a:prstGeom prst="rect">
            <a:avLst/>
          </a:prstGeom>
          <a:noFill/>
          <a:ln>
            <a:noFill/>
          </a:ln>
        </p:spPr>
        <p:txBody>
          <a:bodyPr anchorCtr="0" anchor="ctr" bIns="91425" lIns="91425" spcFirstLastPara="1" rIns="91425" wrap="square" tIns="91425">
            <a:spAutoFit/>
          </a:bodyPr>
          <a:lstStyle/>
          <a:p>
            <a:pPr indent="0" lvl="0" marL="0" marR="0" rtl="0" algn="r">
              <a:lnSpc>
                <a:spcPct val="100000"/>
              </a:lnSpc>
              <a:spcBef>
                <a:spcPts val="0"/>
              </a:spcBef>
              <a:spcAft>
                <a:spcPts val="0"/>
              </a:spcAft>
              <a:buClr>
                <a:schemeClr val="lt1"/>
              </a:buClr>
              <a:buSzPts val="3200"/>
              <a:buFont typeface="Century Gothic"/>
              <a:buNone/>
            </a:pPr>
            <a:r>
              <a:rPr b="0" i="0" lang="es-ES" sz="1800" u="none" cap="none" strike="noStrike">
                <a:solidFill>
                  <a:schemeClr val="lt1"/>
                </a:solidFill>
                <a:latin typeface="Century Gothic"/>
                <a:ea typeface="Century Gothic"/>
                <a:cs typeface="Century Gothic"/>
                <a:sym typeface="Century Gothic"/>
              </a:rPr>
              <a:t>Agosto 2023</a:t>
            </a:r>
            <a:endParaRPr b="0" i="0" sz="1800" u="none" cap="none" strike="noStrike">
              <a:solidFill>
                <a:schemeClr val="lt1"/>
              </a:solidFill>
              <a:latin typeface="Century Gothic"/>
              <a:ea typeface="Century Gothic"/>
              <a:cs typeface="Century Gothic"/>
              <a:sym typeface="Century Gothic"/>
            </a:endParaRPr>
          </a:p>
        </p:txBody>
      </p:sp>
      <p:pic>
        <p:nvPicPr>
          <p:cNvPr id="105" name="Google Shape;105;p1"/>
          <p:cNvPicPr preferRelativeResize="0"/>
          <p:nvPr/>
        </p:nvPicPr>
        <p:blipFill rotWithShape="1">
          <a:blip r:embed="rId5">
            <a:alphaModFix/>
          </a:blip>
          <a:srcRect b="0" l="0" r="0" t="0"/>
          <a:stretch/>
        </p:blipFill>
        <p:spPr>
          <a:xfrm>
            <a:off x="393888" y="1179950"/>
            <a:ext cx="1946375" cy="19463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2"/>
          <p:cNvPicPr preferRelativeResize="0"/>
          <p:nvPr/>
        </p:nvPicPr>
        <p:blipFill rotWithShape="1">
          <a:blip r:embed="rId3">
            <a:alphaModFix/>
          </a:blip>
          <a:srcRect b="0" l="0" r="0" t="0"/>
          <a:stretch/>
        </p:blipFill>
        <p:spPr>
          <a:xfrm>
            <a:off x="1" y="1"/>
            <a:ext cx="6086475" cy="907256"/>
          </a:xfrm>
          <a:prstGeom prst="rect">
            <a:avLst/>
          </a:prstGeom>
          <a:noFill/>
          <a:ln>
            <a:noFill/>
          </a:ln>
        </p:spPr>
      </p:pic>
      <p:sp>
        <p:nvSpPr>
          <p:cNvPr id="112" name="Google Shape;112;p2"/>
          <p:cNvSpPr txBox="1"/>
          <p:nvPr>
            <p:ph type="title"/>
          </p:nvPr>
        </p:nvSpPr>
        <p:spPr>
          <a:xfrm>
            <a:off x="3491880" y="20534"/>
            <a:ext cx="5622000" cy="85740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Clr>
                <a:schemeClr val="dk1"/>
              </a:buClr>
              <a:buSzPts val="2000"/>
              <a:buFont typeface="Arial"/>
              <a:buNone/>
            </a:pPr>
            <a:r>
              <a:rPr lang="es-ES"/>
              <a:t>Ficha RCA</a:t>
            </a:r>
            <a:endParaRPr sz="2700"/>
          </a:p>
        </p:txBody>
      </p:sp>
      <p:sp>
        <p:nvSpPr>
          <p:cNvPr id="113" name="Google Shape;113;p2"/>
          <p:cNvSpPr txBox="1"/>
          <p:nvPr>
            <p:ph idx="12" type="sldNum"/>
          </p:nvPr>
        </p:nvSpPr>
        <p:spPr>
          <a:xfrm>
            <a:off x="8055024" y="4703646"/>
            <a:ext cx="837600" cy="561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0000"/>
              </a:buClr>
              <a:buSzPts val="1400"/>
              <a:buFont typeface="Arial"/>
              <a:buNone/>
            </a:pPr>
            <a:fld id="{00000000-1234-1234-1234-123412341234}" type="slidenum">
              <a:rPr lang="es-ES"/>
              <a:t>‹#›</a:t>
            </a:fld>
            <a:endParaRPr/>
          </a:p>
        </p:txBody>
      </p:sp>
      <p:sp>
        <p:nvSpPr>
          <p:cNvPr id="114" name="Google Shape;114;p2"/>
          <p:cNvSpPr/>
          <p:nvPr/>
        </p:nvSpPr>
        <p:spPr>
          <a:xfrm>
            <a:off x="241475" y="1412475"/>
            <a:ext cx="8768100" cy="657000"/>
          </a:xfrm>
          <a:prstGeom prst="rect">
            <a:avLst/>
          </a:prstGeom>
          <a:solidFill>
            <a:srgbClr val="F3F3F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900"/>
              <a:buFont typeface="Arial"/>
              <a:buNone/>
            </a:pPr>
            <a:r>
              <a:t/>
            </a:r>
            <a:endParaRPr b="1" i="0" sz="900" u="none" cap="none" strike="noStrike">
              <a:solidFill>
                <a:schemeClr val="dk1"/>
              </a:solidFill>
              <a:latin typeface="Century Gothic"/>
              <a:ea typeface="Century Gothic"/>
              <a:cs typeface="Century Gothic"/>
              <a:sym typeface="Century Gothic"/>
            </a:endParaRPr>
          </a:p>
          <a:p>
            <a:pPr indent="0" lvl="0" marL="0" marR="0" rtl="0" algn="l">
              <a:lnSpc>
                <a:spcPct val="100000"/>
              </a:lnSpc>
              <a:spcBef>
                <a:spcPts val="0"/>
              </a:spcBef>
              <a:spcAft>
                <a:spcPts val="0"/>
              </a:spcAft>
              <a:buClr>
                <a:srgbClr val="000000"/>
              </a:buClr>
              <a:buSzPts val="900"/>
              <a:buFont typeface="Arial"/>
              <a:buNone/>
            </a:pPr>
            <a:r>
              <a:rPr b="1" i="0" lang="es-ES" sz="900" u="none" cap="none" strike="noStrike">
                <a:solidFill>
                  <a:schemeClr val="dk1"/>
                </a:solidFill>
                <a:latin typeface="Century Gothic"/>
                <a:ea typeface="Century Gothic"/>
                <a:cs typeface="Century Gothic"/>
                <a:sym typeface="Century Gothic"/>
              </a:rPr>
              <a:t>Descripción:</a:t>
            </a:r>
            <a:endParaRPr/>
          </a:p>
          <a:p>
            <a:pPr indent="0" lvl="0" marL="0" marR="0" rtl="0" algn="l">
              <a:lnSpc>
                <a:spcPct val="100000"/>
              </a:lnSpc>
              <a:spcBef>
                <a:spcPts val="0"/>
              </a:spcBef>
              <a:spcAft>
                <a:spcPts val="0"/>
              </a:spcAft>
              <a:buClr>
                <a:srgbClr val="000000"/>
              </a:buClr>
              <a:buSzPts val="900"/>
              <a:buFont typeface="Arial"/>
              <a:buNone/>
            </a:pPr>
            <a:r>
              <a:rPr b="0" i="0" lang="es-ES" sz="1000" u="none" cap="none" strike="noStrike">
                <a:solidFill>
                  <a:schemeClr val="dk1"/>
                </a:solidFill>
                <a:latin typeface="Arial"/>
                <a:ea typeface="Arial"/>
                <a:cs typeface="Arial"/>
                <a:sym typeface="Arial"/>
              </a:rPr>
              <a:t>En el registro de SIM, en la base de datos de Farmax y en el ticket de venta, se evidencian dos piezas vendidas: una a precio regular y la otra con un cupón de descuento aplicado. Sin embargo, en el BackOffice, al consultar el informe de 'Productos que requieren receta médica', únicamente se registra la venta de una de estas piezas.</a:t>
            </a:r>
            <a:endParaRPr/>
          </a:p>
          <a:p>
            <a:pPr indent="0" lvl="0" marL="0" marR="0" rtl="0" algn="l">
              <a:lnSpc>
                <a:spcPct val="100000"/>
              </a:lnSpc>
              <a:spcBef>
                <a:spcPts val="0"/>
              </a:spcBef>
              <a:spcAft>
                <a:spcPts val="0"/>
              </a:spcAft>
              <a:buClr>
                <a:schemeClr val="dk1"/>
              </a:buClr>
              <a:buSzPts val="900"/>
              <a:buFont typeface="Arial"/>
              <a:buNone/>
            </a:pPr>
            <a:r>
              <a:t/>
            </a:r>
            <a:endParaRPr b="0" i="0" sz="900" u="none" cap="none" strike="noStrike">
              <a:solidFill>
                <a:schemeClr val="dk1"/>
              </a:solidFill>
              <a:latin typeface="Century Gothic"/>
              <a:ea typeface="Century Gothic"/>
              <a:cs typeface="Century Gothic"/>
              <a:sym typeface="Century Gothic"/>
            </a:endParaRPr>
          </a:p>
        </p:txBody>
      </p:sp>
      <p:sp>
        <p:nvSpPr>
          <p:cNvPr id="115" name="Google Shape;115;p2"/>
          <p:cNvSpPr/>
          <p:nvPr/>
        </p:nvSpPr>
        <p:spPr>
          <a:xfrm>
            <a:off x="4655075" y="2298225"/>
            <a:ext cx="4354500" cy="2499900"/>
          </a:xfrm>
          <a:prstGeom prst="rect">
            <a:avLst/>
          </a:prstGeom>
          <a:solidFill>
            <a:srgbClr val="F3F3F3"/>
          </a:solidFill>
          <a:ln>
            <a:noFill/>
          </a:ln>
        </p:spPr>
        <p:txBody>
          <a:bodyPr anchorCtr="0" anchor="t" bIns="45700" lIns="91425" spcFirstLastPara="1" rIns="91425" wrap="square" tIns="45700">
            <a:noAutofit/>
          </a:bodyPr>
          <a:lstStyle/>
          <a:p>
            <a:pPr indent="0" lvl="0" marL="457200" marR="0" rtl="0" algn="just">
              <a:lnSpc>
                <a:spcPct val="115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457200" marR="0" rtl="0" algn="just">
              <a:lnSpc>
                <a:spcPct val="115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457200" marR="0" rtl="0" algn="just">
              <a:lnSpc>
                <a:spcPct val="115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228600" lvl="0" marL="457200" marR="0" rtl="0" algn="just">
              <a:lnSpc>
                <a:spcPct val="115000"/>
              </a:lnSpc>
              <a:spcBef>
                <a:spcPts val="0"/>
              </a:spcBef>
              <a:spcAft>
                <a:spcPts val="0"/>
              </a:spcAft>
              <a:buClr>
                <a:schemeClr val="dk1"/>
              </a:buClr>
              <a:buSzPts val="1000"/>
              <a:buFont typeface="Arial"/>
              <a:buNone/>
            </a:pPr>
            <a:r>
              <a:t/>
            </a:r>
            <a:endParaRPr b="0" i="0" sz="1000" u="none" cap="none" strike="noStrike">
              <a:solidFill>
                <a:schemeClr val="dk1"/>
              </a:solidFill>
              <a:latin typeface="Arial"/>
              <a:ea typeface="Arial"/>
              <a:cs typeface="Arial"/>
              <a:sym typeface="Arial"/>
            </a:endParaRPr>
          </a:p>
          <a:p>
            <a:pPr indent="-292100" lvl="0" marL="457200" marR="0" rtl="0" algn="just">
              <a:lnSpc>
                <a:spcPct val="115000"/>
              </a:lnSpc>
              <a:spcBef>
                <a:spcPts val="0"/>
              </a:spcBef>
              <a:spcAft>
                <a:spcPts val="0"/>
              </a:spcAft>
              <a:buClr>
                <a:schemeClr val="dk1"/>
              </a:buClr>
              <a:buSzPts val="1000"/>
              <a:buFont typeface="Arial"/>
              <a:buAutoNum type="arabicPeriod"/>
            </a:pPr>
            <a:r>
              <a:rPr b="0" i="0" lang="es-ES" sz="1000" u="none" cap="none" strike="noStrike">
                <a:solidFill>
                  <a:schemeClr val="dk1"/>
                </a:solidFill>
                <a:latin typeface="Arial"/>
                <a:ea typeface="Arial"/>
                <a:cs typeface="Arial"/>
                <a:sym typeface="Arial"/>
              </a:rPr>
              <a:t>Modificar la consulta de manera que ahora los productos vendidos se agrupen y sumen sin hacer distinción por </a:t>
            </a:r>
            <a:r>
              <a:rPr lang="es-ES" sz="1000">
                <a:solidFill>
                  <a:schemeClr val="dk1"/>
                </a:solidFill>
              </a:rPr>
              <a:t>el detalle </a:t>
            </a:r>
            <a:r>
              <a:rPr b="0" i="0" lang="es-ES" sz="1000" u="none" cap="none" strike="noStrike">
                <a:solidFill>
                  <a:schemeClr val="dk1"/>
                </a:solidFill>
                <a:latin typeface="Arial"/>
                <a:ea typeface="Arial"/>
                <a:cs typeface="Arial"/>
                <a:sym typeface="Arial"/>
              </a:rPr>
              <a:t> de la transacción. </a:t>
            </a:r>
            <a:endParaRPr b="0" i="0" sz="1000" u="none" cap="none" strike="noStrike">
              <a:solidFill>
                <a:schemeClr val="dk1"/>
              </a:solidFill>
              <a:latin typeface="Arial"/>
              <a:ea typeface="Arial"/>
              <a:cs typeface="Arial"/>
              <a:sym typeface="Arial"/>
            </a:endParaRPr>
          </a:p>
          <a:p>
            <a:pPr indent="0" lvl="0" marL="0" marR="0" rtl="0" algn="just">
              <a:lnSpc>
                <a:spcPct val="115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just">
              <a:lnSpc>
                <a:spcPct val="115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just">
              <a:lnSpc>
                <a:spcPct val="115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just">
              <a:lnSpc>
                <a:spcPct val="115000"/>
              </a:lnSpc>
              <a:spcBef>
                <a:spcPts val="0"/>
              </a:spcBef>
              <a:spcAft>
                <a:spcPts val="0"/>
              </a:spcAft>
              <a:buClr>
                <a:srgbClr val="000000"/>
              </a:buClr>
              <a:buSzPts val="1000"/>
              <a:buFont typeface="Arial"/>
              <a:buNone/>
            </a:pPr>
            <a:r>
              <a:rPr b="0" i="0" lang="es-ES" sz="1000" u="none" cap="none" strike="noStrike">
                <a:solidFill>
                  <a:schemeClr val="dk1"/>
                </a:solidFill>
                <a:latin typeface="Arial"/>
                <a:ea typeface="Arial"/>
                <a:cs typeface="Arial"/>
                <a:sym typeface="Arial"/>
              </a:rPr>
              <a:t>                                                </a:t>
            </a:r>
            <a:endParaRPr b="0" i="0" sz="1000" u="none" cap="none" strike="noStrike">
              <a:solidFill>
                <a:schemeClr val="dk1"/>
              </a:solidFill>
              <a:latin typeface="Arial"/>
              <a:ea typeface="Arial"/>
              <a:cs typeface="Arial"/>
              <a:sym typeface="Arial"/>
            </a:endParaRPr>
          </a:p>
          <a:p>
            <a:pPr indent="0" lvl="0" marL="0" marR="0" rtl="0" algn="just">
              <a:lnSpc>
                <a:spcPct val="115000"/>
              </a:lnSpc>
              <a:spcBef>
                <a:spcPts val="0"/>
              </a:spcBef>
              <a:spcAft>
                <a:spcPts val="0"/>
              </a:spcAft>
              <a:buClr>
                <a:schemeClr val="dk1"/>
              </a:buClr>
              <a:buSzPts val="1100"/>
              <a:buFont typeface="Arial"/>
              <a:buNone/>
            </a:pPr>
            <a:r>
              <a:rPr b="0" i="0" lang="es-ES" sz="1000" u="none" cap="none" strike="noStrike">
                <a:solidFill>
                  <a:schemeClr val="dk1"/>
                </a:solidFill>
                <a:latin typeface="Arial"/>
                <a:ea typeface="Arial"/>
                <a:cs typeface="Arial"/>
                <a:sym typeface="Arial"/>
              </a:rPr>
              <a:t>                               </a:t>
            </a:r>
            <a:endParaRPr b="0" i="0" sz="1700" u="none" cap="none" strike="noStrike">
              <a:solidFill>
                <a:srgbClr val="000000"/>
              </a:solidFill>
              <a:latin typeface="Arial"/>
              <a:ea typeface="Arial"/>
              <a:cs typeface="Arial"/>
              <a:sym typeface="Arial"/>
            </a:endParaRPr>
          </a:p>
        </p:txBody>
      </p:sp>
      <p:sp>
        <p:nvSpPr>
          <p:cNvPr id="116" name="Google Shape;116;p2"/>
          <p:cNvSpPr/>
          <p:nvPr/>
        </p:nvSpPr>
        <p:spPr>
          <a:xfrm>
            <a:off x="2485790" y="929541"/>
            <a:ext cx="2220000" cy="193500"/>
          </a:xfrm>
          <a:prstGeom prst="rect">
            <a:avLst/>
          </a:prstGeom>
          <a:solidFill>
            <a:srgbClr val="7F7F7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es-ES" sz="1100" u="none" cap="none" strike="noStrike">
                <a:solidFill>
                  <a:schemeClr val="lt1"/>
                </a:solidFill>
                <a:latin typeface="Century Gothic"/>
                <a:ea typeface="Century Gothic"/>
                <a:cs typeface="Century Gothic"/>
                <a:sym typeface="Century Gothic"/>
              </a:rPr>
              <a:t>Atendió</a:t>
            </a:r>
            <a:endParaRPr b="0" i="0" sz="1100" u="none" cap="none" strike="noStrike">
              <a:solidFill>
                <a:schemeClr val="lt1"/>
              </a:solidFill>
              <a:latin typeface="Century Gothic"/>
              <a:ea typeface="Century Gothic"/>
              <a:cs typeface="Century Gothic"/>
              <a:sym typeface="Century Gothic"/>
            </a:endParaRPr>
          </a:p>
        </p:txBody>
      </p:sp>
      <p:sp>
        <p:nvSpPr>
          <p:cNvPr id="117" name="Google Shape;117;p2"/>
          <p:cNvSpPr/>
          <p:nvPr/>
        </p:nvSpPr>
        <p:spPr>
          <a:xfrm>
            <a:off x="2485790" y="1171724"/>
            <a:ext cx="2220000" cy="2349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2525540" y="1165243"/>
            <a:ext cx="2140500" cy="2349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0" i="0" lang="es-ES" sz="900" u="none" cap="none" strike="noStrike">
                <a:solidFill>
                  <a:schemeClr val="dk1"/>
                </a:solidFill>
                <a:latin typeface="Century Gothic"/>
                <a:ea typeface="Century Gothic"/>
                <a:cs typeface="Century Gothic"/>
                <a:sym typeface="Century Gothic"/>
              </a:rPr>
              <a:t>Erick Laguna/Omar Martínez </a:t>
            </a:r>
            <a:endParaRPr b="0" i="0" sz="1200" u="none" cap="none" strike="noStrike">
              <a:solidFill>
                <a:srgbClr val="000000"/>
              </a:solidFill>
              <a:latin typeface="Arial"/>
              <a:ea typeface="Arial"/>
              <a:cs typeface="Arial"/>
              <a:sym typeface="Arial"/>
            </a:endParaRPr>
          </a:p>
        </p:txBody>
      </p:sp>
      <p:sp>
        <p:nvSpPr>
          <p:cNvPr id="119" name="Google Shape;119;p2"/>
          <p:cNvSpPr/>
          <p:nvPr/>
        </p:nvSpPr>
        <p:spPr>
          <a:xfrm>
            <a:off x="4747867" y="929541"/>
            <a:ext cx="2220000" cy="193500"/>
          </a:xfrm>
          <a:prstGeom prst="rect">
            <a:avLst/>
          </a:prstGeom>
          <a:solidFill>
            <a:srgbClr val="7F7F7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es-ES" sz="1100" u="none" cap="none" strike="noStrike">
                <a:solidFill>
                  <a:schemeClr val="lt1"/>
                </a:solidFill>
                <a:latin typeface="Century Gothic"/>
                <a:ea typeface="Century Gothic"/>
                <a:cs typeface="Century Gothic"/>
                <a:sym typeface="Century Gothic"/>
              </a:rPr>
              <a:t>Componente impactado</a:t>
            </a:r>
            <a:endParaRPr b="0" i="0" sz="1100" u="none" cap="none" strike="noStrike">
              <a:solidFill>
                <a:schemeClr val="lt1"/>
              </a:solidFill>
              <a:latin typeface="Century Gothic"/>
              <a:ea typeface="Century Gothic"/>
              <a:cs typeface="Century Gothic"/>
              <a:sym typeface="Century Gothic"/>
            </a:endParaRPr>
          </a:p>
        </p:txBody>
      </p:sp>
      <p:sp>
        <p:nvSpPr>
          <p:cNvPr id="120" name="Google Shape;120;p2"/>
          <p:cNvSpPr/>
          <p:nvPr/>
        </p:nvSpPr>
        <p:spPr>
          <a:xfrm>
            <a:off x="4747866" y="1171724"/>
            <a:ext cx="2220000" cy="2349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2"/>
          <p:cNvSpPr/>
          <p:nvPr/>
        </p:nvSpPr>
        <p:spPr>
          <a:xfrm>
            <a:off x="235675" y="929541"/>
            <a:ext cx="2220000" cy="193500"/>
          </a:xfrm>
          <a:prstGeom prst="rect">
            <a:avLst/>
          </a:prstGeom>
          <a:solidFill>
            <a:srgbClr val="7F7F7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es-ES" sz="1100" u="none" cap="none" strike="noStrike">
                <a:solidFill>
                  <a:schemeClr val="lt1"/>
                </a:solidFill>
                <a:latin typeface="Century Gothic"/>
                <a:ea typeface="Century Gothic"/>
                <a:cs typeface="Century Gothic"/>
                <a:sym typeface="Century Gothic"/>
              </a:rPr>
              <a:t>Ticket </a:t>
            </a:r>
            <a:endParaRPr b="0" i="0" sz="1100" u="none" cap="none" strike="noStrike">
              <a:solidFill>
                <a:schemeClr val="lt1"/>
              </a:solidFill>
              <a:latin typeface="Century Gothic"/>
              <a:ea typeface="Century Gothic"/>
              <a:cs typeface="Century Gothic"/>
              <a:sym typeface="Century Gothic"/>
            </a:endParaRPr>
          </a:p>
        </p:txBody>
      </p:sp>
      <p:sp>
        <p:nvSpPr>
          <p:cNvPr id="122" name="Google Shape;122;p2"/>
          <p:cNvSpPr/>
          <p:nvPr/>
        </p:nvSpPr>
        <p:spPr>
          <a:xfrm>
            <a:off x="235675" y="1171724"/>
            <a:ext cx="2220000" cy="2349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2"/>
          <p:cNvSpPr/>
          <p:nvPr/>
        </p:nvSpPr>
        <p:spPr>
          <a:xfrm>
            <a:off x="7021901" y="929541"/>
            <a:ext cx="1998900" cy="193500"/>
          </a:xfrm>
          <a:prstGeom prst="rect">
            <a:avLst/>
          </a:prstGeom>
          <a:solidFill>
            <a:srgbClr val="7F7F7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0" i="0" lang="es-ES" sz="1100" u="none" cap="none" strike="noStrike">
                <a:solidFill>
                  <a:schemeClr val="lt1"/>
                </a:solidFill>
                <a:latin typeface="Century Gothic"/>
                <a:ea typeface="Century Gothic"/>
                <a:cs typeface="Century Gothic"/>
                <a:sym typeface="Century Gothic"/>
              </a:rPr>
              <a:t>Tipo de incidencia</a:t>
            </a:r>
            <a:endParaRPr b="0" i="0" sz="1100" u="none" cap="none" strike="noStrike">
              <a:solidFill>
                <a:schemeClr val="lt1"/>
              </a:solidFill>
              <a:latin typeface="Century Gothic"/>
              <a:ea typeface="Century Gothic"/>
              <a:cs typeface="Century Gothic"/>
              <a:sym typeface="Century Gothic"/>
            </a:endParaRPr>
          </a:p>
        </p:txBody>
      </p:sp>
      <p:sp>
        <p:nvSpPr>
          <p:cNvPr id="124" name="Google Shape;124;p2"/>
          <p:cNvSpPr/>
          <p:nvPr/>
        </p:nvSpPr>
        <p:spPr>
          <a:xfrm>
            <a:off x="7021900" y="1171724"/>
            <a:ext cx="1998900" cy="2349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1000"/>
              <a:buFont typeface="Arial"/>
              <a:buNone/>
            </a:pPr>
            <a:r>
              <a:t/>
            </a:r>
            <a:endParaRPr b="0" i="0" sz="1300" u="none" cap="none" strike="noStrike">
              <a:solidFill>
                <a:srgbClr val="000000"/>
              </a:solidFill>
              <a:latin typeface="Arial"/>
              <a:ea typeface="Arial"/>
              <a:cs typeface="Arial"/>
              <a:sym typeface="Arial"/>
            </a:endParaRPr>
          </a:p>
        </p:txBody>
      </p:sp>
      <p:sp>
        <p:nvSpPr>
          <p:cNvPr id="125" name="Google Shape;125;p2"/>
          <p:cNvSpPr/>
          <p:nvPr/>
        </p:nvSpPr>
        <p:spPr>
          <a:xfrm>
            <a:off x="252575" y="2263125"/>
            <a:ext cx="4209000" cy="2499900"/>
          </a:xfrm>
          <a:prstGeom prst="rect">
            <a:avLst/>
          </a:prstGeom>
          <a:solidFill>
            <a:srgbClr val="F3F3F3"/>
          </a:solidFill>
          <a:ln>
            <a:noFill/>
          </a:ln>
        </p:spPr>
        <p:txBody>
          <a:bodyPr anchorCtr="0" anchor="t" bIns="45700" lIns="91425" spcFirstLastPara="1" rIns="91425" wrap="square" tIns="45700">
            <a:noAutofit/>
          </a:bodyPr>
          <a:lstStyle/>
          <a:p>
            <a:pPr indent="-171450" lvl="0" marL="171450" marR="0" rtl="0" algn="just">
              <a:lnSpc>
                <a:spcPct val="115000"/>
              </a:lnSpc>
              <a:spcBef>
                <a:spcPts val="0"/>
              </a:spcBef>
              <a:spcAft>
                <a:spcPts val="0"/>
              </a:spcAft>
              <a:buClr>
                <a:schemeClr val="dk1"/>
              </a:buClr>
              <a:buSzPts val="1100"/>
              <a:buFont typeface="Arial"/>
              <a:buChar char="•"/>
            </a:pPr>
            <a:r>
              <a:rPr b="0" i="0" lang="es-ES" sz="1000" u="none" cap="none" strike="noStrike">
                <a:solidFill>
                  <a:schemeClr val="dk1"/>
                </a:solidFill>
                <a:latin typeface="Arial"/>
                <a:ea typeface="Arial"/>
                <a:cs typeface="Arial"/>
                <a:sym typeface="Arial"/>
              </a:rPr>
              <a:t>Se revisó el reporte de ‘productos que requieren receta’, encontrando que existe un folio en donde se realiza la venta de dos productos con el mismo SKU, uno a través de costo regular y otro mediante promoción; </a:t>
            </a:r>
            <a:endParaRPr/>
          </a:p>
          <a:p>
            <a:pPr indent="-171450" lvl="0" marL="171450" marR="0" rtl="0" algn="just">
              <a:lnSpc>
                <a:spcPct val="115000"/>
              </a:lnSpc>
              <a:spcBef>
                <a:spcPts val="0"/>
              </a:spcBef>
              <a:spcAft>
                <a:spcPts val="0"/>
              </a:spcAft>
              <a:buClr>
                <a:schemeClr val="dk1"/>
              </a:buClr>
              <a:buSzPts val="1100"/>
              <a:buFont typeface="Arial"/>
              <a:buChar char="•"/>
            </a:pPr>
            <a:r>
              <a:rPr b="0" i="0" lang="es-ES" sz="1000" u="none" cap="none" strike="noStrike">
                <a:solidFill>
                  <a:schemeClr val="dk1"/>
                </a:solidFill>
                <a:latin typeface="Arial"/>
                <a:ea typeface="Arial"/>
                <a:cs typeface="Arial"/>
                <a:sym typeface="Arial"/>
              </a:rPr>
              <a:t>Se consultó en base de datos y se observa que cada venta cuenta con un registro independiente del otro, </a:t>
            </a:r>
            <a:r>
              <a:rPr lang="es-ES" sz="1000">
                <a:solidFill>
                  <a:schemeClr val="dk1"/>
                </a:solidFill>
              </a:rPr>
              <a:t>en vez de, </a:t>
            </a:r>
            <a:r>
              <a:rPr b="0" i="0" lang="es-ES" sz="1000" u="none" cap="none" strike="noStrike">
                <a:solidFill>
                  <a:schemeClr val="dk1"/>
                </a:solidFill>
                <a:latin typeface="Arial"/>
                <a:ea typeface="Arial"/>
                <a:cs typeface="Arial"/>
                <a:sym typeface="Arial"/>
              </a:rPr>
              <a:t> dos productos en el mismo registro, considerando que uno de ellos es a precio regular y otro con promoción.</a:t>
            </a:r>
            <a:endParaRPr/>
          </a:p>
          <a:p>
            <a:pPr indent="-171450" lvl="0" marL="171450" marR="0" rtl="0" algn="just">
              <a:lnSpc>
                <a:spcPct val="115000"/>
              </a:lnSpc>
              <a:spcBef>
                <a:spcPts val="0"/>
              </a:spcBef>
              <a:spcAft>
                <a:spcPts val="0"/>
              </a:spcAft>
              <a:buClr>
                <a:schemeClr val="dk1"/>
              </a:buClr>
              <a:buSzPts val="1100"/>
              <a:buFont typeface="Arial"/>
              <a:buChar char="•"/>
            </a:pPr>
            <a:r>
              <a:rPr b="0" i="0" lang="es-ES" sz="1000" u="none" cap="none" strike="noStrike">
                <a:solidFill>
                  <a:schemeClr val="dk1"/>
                </a:solidFill>
                <a:latin typeface="Arial"/>
                <a:ea typeface="Arial"/>
                <a:cs typeface="Arial"/>
                <a:sym typeface="Arial"/>
              </a:rPr>
              <a:t>Se analizó la consulta que genera el reporte y se  detectó que se aplica un distinct en la consulta que extrae el detalle de la venta y dado que éste es prácticamente igual a excepción del precio del segundo producto que tuvo un precio de promoción, uno de los registros es excluido; dando lugar al error en el reporte. </a:t>
            </a:r>
            <a:endParaRPr b="0" i="0" sz="1000" u="none" cap="none" strike="noStrike">
              <a:solidFill>
                <a:schemeClr val="dk1"/>
              </a:solidFill>
              <a:latin typeface="Century Gothic"/>
              <a:ea typeface="Century Gothic"/>
              <a:cs typeface="Century Gothic"/>
              <a:sym typeface="Century Gothic"/>
            </a:endParaRPr>
          </a:p>
          <a:p>
            <a:pPr indent="-107950" lvl="0" marL="628650" marR="0" rtl="0" algn="just">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Century Gothic"/>
              <a:ea typeface="Century Gothic"/>
              <a:cs typeface="Century Gothic"/>
              <a:sym typeface="Century Gothic"/>
            </a:endParaRPr>
          </a:p>
          <a:p>
            <a:pPr indent="-107950" lvl="0" marL="17145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Century Gothic"/>
              <a:ea typeface="Century Gothic"/>
              <a:cs typeface="Century Gothic"/>
              <a:sym typeface="Century Gothic"/>
            </a:endParaRPr>
          </a:p>
          <a:p>
            <a:pPr indent="-107950" lvl="0" marL="171450" marR="0" rtl="0" algn="just">
              <a:lnSpc>
                <a:spcPct val="100000"/>
              </a:lnSpc>
              <a:spcBef>
                <a:spcPts val="0"/>
              </a:spcBef>
              <a:spcAft>
                <a:spcPts val="0"/>
              </a:spcAft>
              <a:buClr>
                <a:srgbClr val="000000"/>
              </a:buClr>
              <a:buSzPts val="1000"/>
              <a:buFont typeface="Arial"/>
              <a:buNone/>
            </a:pPr>
            <a:r>
              <a:t/>
            </a:r>
            <a:endParaRPr b="1" i="0" sz="1000" u="none" cap="none" strike="noStrike">
              <a:solidFill>
                <a:schemeClr val="dk1"/>
              </a:solidFill>
              <a:latin typeface="Century Gothic"/>
              <a:ea typeface="Century Gothic"/>
              <a:cs typeface="Century Gothic"/>
              <a:sym typeface="Century Gothic"/>
            </a:endParaRPr>
          </a:p>
          <a:p>
            <a:pPr indent="-107950" lvl="0" marL="62865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Century Gothic"/>
              <a:ea typeface="Century Gothic"/>
              <a:cs typeface="Century Gothic"/>
              <a:sym typeface="Century Gothic"/>
            </a:endParaRPr>
          </a:p>
          <a:p>
            <a:pPr indent="-107950" lvl="0" marL="108585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202124"/>
              </a:solidFill>
              <a:highlight>
                <a:srgbClr val="FFFFFF"/>
              </a:highlight>
              <a:latin typeface="Roboto"/>
              <a:ea typeface="Roboto"/>
              <a:cs typeface="Roboto"/>
              <a:sym typeface="Roboto"/>
            </a:endParaRPr>
          </a:p>
          <a:p>
            <a:pPr indent="-107950" lvl="0" marL="17145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Century Gothic"/>
              <a:ea typeface="Century Gothic"/>
              <a:cs typeface="Century Gothic"/>
              <a:sym typeface="Century Gothic"/>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2"/>
          <p:cNvSpPr/>
          <p:nvPr/>
        </p:nvSpPr>
        <p:spPr>
          <a:xfrm>
            <a:off x="252575" y="2069624"/>
            <a:ext cx="4209000" cy="193500"/>
          </a:xfrm>
          <a:prstGeom prst="rect">
            <a:avLst/>
          </a:prstGeom>
          <a:solidFill>
            <a:srgbClr val="7F7F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es-ES" sz="1100" u="none" cap="none" strike="noStrike">
                <a:solidFill>
                  <a:schemeClr val="lt1"/>
                </a:solidFill>
                <a:latin typeface="Century Gothic"/>
                <a:ea typeface="Century Gothic"/>
                <a:cs typeface="Century Gothic"/>
                <a:sym typeface="Century Gothic"/>
              </a:rPr>
              <a:t>Procedimiento de diagnóstico</a:t>
            </a:r>
            <a:endParaRPr b="0" i="0" sz="1100" u="none" cap="none" strike="noStrike">
              <a:solidFill>
                <a:schemeClr val="lt1"/>
              </a:solidFill>
              <a:latin typeface="Century Gothic"/>
              <a:ea typeface="Century Gothic"/>
              <a:cs typeface="Century Gothic"/>
              <a:sym typeface="Century Gothic"/>
            </a:endParaRPr>
          </a:p>
        </p:txBody>
      </p:sp>
      <p:sp>
        <p:nvSpPr>
          <p:cNvPr id="127" name="Google Shape;127;p2"/>
          <p:cNvSpPr txBox="1"/>
          <p:nvPr/>
        </p:nvSpPr>
        <p:spPr>
          <a:xfrm>
            <a:off x="303225" y="1150319"/>
            <a:ext cx="2140500" cy="2349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0" i="0" lang="es-ES" sz="900" u="none" cap="none" strike="noStrike">
                <a:solidFill>
                  <a:srgbClr val="000000"/>
                </a:solidFill>
                <a:latin typeface="Century Gothic"/>
                <a:ea typeface="Century Gothic"/>
                <a:cs typeface="Century Gothic"/>
                <a:sym typeface="Century Gothic"/>
              </a:rPr>
              <a:t>Ticket 2023-343789</a:t>
            </a:r>
            <a:endParaRPr b="0" i="0" sz="1200" u="none" cap="none" strike="noStrike">
              <a:solidFill>
                <a:srgbClr val="000000"/>
              </a:solidFill>
              <a:latin typeface="Arial"/>
              <a:ea typeface="Arial"/>
              <a:cs typeface="Arial"/>
              <a:sym typeface="Arial"/>
            </a:endParaRPr>
          </a:p>
        </p:txBody>
      </p:sp>
      <p:sp>
        <p:nvSpPr>
          <p:cNvPr id="128" name="Google Shape;128;p2"/>
          <p:cNvSpPr txBox="1"/>
          <p:nvPr/>
        </p:nvSpPr>
        <p:spPr>
          <a:xfrm>
            <a:off x="4793600" y="1145351"/>
            <a:ext cx="2140500" cy="2772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s-ES" sz="1000" u="none" cap="none" strike="noStrike">
                <a:solidFill>
                  <a:schemeClr val="dk1"/>
                </a:solidFill>
                <a:latin typeface="Century Gothic"/>
                <a:ea typeface="Century Gothic"/>
                <a:cs typeface="Century Gothic"/>
                <a:sym typeface="Century Gothic"/>
              </a:rPr>
              <a:t>            </a:t>
            </a:r>
            <a:r>
              <a:rPr b="0" i="0" lang="es-ES" sz="900" u="none" cap="none" strike="noStrike">
                <a:solidFill>
                  <a:schemeClr val="dk1"/>
                </a:solidFill>
                <a:latin typeface="Century Gothic"/>
                <a:ea typeface="Century Gothic"/>
                <a:cs typeface="Century Gothic"/>
                <a:sym typeface="Century Gothic"/>
              </a:rPr>
              <a:t>Backoffice </a:t>
            </a:r>
            <a:endParaRPr b="0" i="0" sz="1200" u="none" cap="none" strike="noStrike">
              <a:solidFill>
                <a:srgbClr val="000000"/>
              </a:solidFill>
              <a:latin typeface="Arial"/>
              <a:ea typeface="Arial"/>
              <a:cs typeface="Arial"/>
              <a:sym typeface="Arial"/>
            </a:endParaRPr>
          </a:p>
        </p:txBody>
      </p:sp>
      <p:sp>
        <p:nvSpPr>
          <p:cNvPr id="129" name="Google Shape;129;p2"/>
          <p:cNvSpPr txBox="1"/>
          <p:nvPr/>
        </p:nvSpPr>
        <p:spPr>
          <a:xfrm>
            <a:off x="6951089" y="1156943"/>
            <a:ext cx="2140500" cy="2349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0" i="0" lang="es-ES" sz="900" u="none" cap="none" strike="noStrike">
                <a:solidFill>
                  <a:schemeClr val="dk1"/>
                </a:solidFill>
                <a:latin typeface="Century Gothic"/>
                <a:ea typeface="Century Gothic"/>
                <a:cs typeface="Century Gothic"/>
                <a:sym typeface="Century Gothic"/>
              </a:rPr>
              <a:t>Problema en reporte</a:t>
            </a:r>
            <a:endParaRPr b="0" i="0" sz="900" u="none" cap="none" strike="noStrike">
              <a:solidFill>
                <a:schemeClr val="dk1"/>
              </a:solidFill>
              <a:latin typeface="Century Gothic"/>
              <a:ea typeface="Century Gothic"/>
              <a:cs typeface="Century Gothic"/>
              <a:sym typeface="Century Gothic"/>
            </a:endParaRPr>
          </a:p>
        </p:txBody>
      </p:sp>
      <p:sp>
        <p:nvSpPr>
          <p:cNvPr id="130" name="Google Shape;130;p2"/>
          <p:cNvSpPr/>
          <p:nvPr/>
        </p:nvSpPr>
        <p:spPr>
          <a:xfrm>
            <a:off x="4655075" y="2069625"/>
            <a:ext cx="4354500" cy="193500"/>
          </a:xfrm>
          <a:prstGeom prst="rect">
            <a:avLst/>
          </a:prstGeom>
          <a:solidFill>
            <a:srgbClr val="7F7F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es-ES" sz="1100" u="none" cap="none" strike="noStrike">
                <a:solidFill>
                  <a:schemeClr val="lt1"/>
                </a:solidFill>
                <a:latin typeface="Century Gothic"/>
                <a:ea typeface="Century Gothic"/>
                <a:cs typeface="Century Gothic"/>
                <a:sym typeface="Century Gothic"/>
              </a:rPr>
              <a:t>Acciones Correctivas</a:t>
            </a:r>
            <a:endParaRPr b="0" i="0" sz="11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5"/>
          <p:cNvSpPr txBox="1"/>
          <p:nvPr>
            <p:ph type="title"/>
          </p:nvPr>
        </p:nvSpPr>
        <p:spPr>
          <a:xfrm>
            <a:off x="3491880" y="20534"/>
            <a:ext cx="5622083" cy="85725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chemeClr val="lt1"/>
              </a:buClr>
              <a:buSzPts val="2000"/>
              <a:buFont typeface="Century Gothic"/>
              <a:buNone/>
            </a:pPr>
            <a:r>
              <a:t/>
            </a:r>
            <a:endParaRPr/>
          </a:p>
        </p:txBody>
      </p:sp>
      <p:sp>
        <p:nvSpPr>
          <p:cNvPr id="136" name="Google Shape;136;p5"/>
          <p:cNvSpPr txBox="1"/>
          <p:nvPr>
            <p:ph idx="12" type="sldNum"/>
          </p:nvPr>
        </p:nvSpPr>
        <p:spPr>
          <a:xfrm>
            <a:off x="8055024" y="4703646"/>
            <a:ext cx="837456" cy="561876"/>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fld id="{00000000-1234-1234-1234-123412341234}" type="slidenum">
              <a:rPr lang="es-ES"/>
              <a:t>‹#›</a:t>
            </a:fld>
            <a:endParaRPr/>
          </a:p>
        </p:txBody>
      </p:sp>
      <p:graphicFrame>
        <p:nvGraphicFramePr>
          <p:cNvPr id="137" name="Google Shape;137;p5"/>
          <p:cNvGraphicFramePr/>
          <p:nvPr/>
        </p:nvGraphicFramePr>
        <p:xfrm>
          <a:off x="166362" y="947506"/>
          <a:ext cx="3000000" cy="3000000"/>
        </p:xfrm>
        <a:graphic>
          <a:graphicData uri="http://schemas.openxmlformats.org/drawingml/2006/table">
            <a:tbl>
              <a:tblPr bandRow="1" firstRow="1">
                <a:noFill/>
                <a:tableStyleId>{A920F1FE-A90C-4474-8B04-FFDC2CE23EDB}</a:tableStyleId>
              </a:tblPr>
              <a:tblGrid>
                <a:gridCol w="1499775"/>
                <a:gridCol w="2864325"/>
                <a:gridCol w="2244350"/>
                <a:gridCol w="2202825"/>
              </a:tblGrid>
              <a:tr h="483150">
                <a:tc>
                  <a:txBody>
                    <a:bodyPr/>
                    <a:lstStyle/>
                    <a:p>
                      <a:pPr indent="0" lvl="0" marL="0" marR="0" rtl="0" algn="l">
                        <a:lnSpc>
                          <a:spcPct val="100000"/>
                        </a:lnSpc>
                        <a:spcBef>
                          <a:spcPts val="0"/>
                        </a:spcBef>
                        <a:spcAft>
                          <a:spcPts val="0"/>
                        </a:spcAft>
                        <a:buNone/>
                      </a:pPr>
                      <a:r>
                        <a:t/>
                      </a:r>
                      <a:endParaRPr sz="1400" u="none" cap="none" strike="noStrike"/>
                    </a:p>
                  </a:txBody>
                  <a:tcPr marT="298800" marB="0" marR="91450" marL="91450">
                    <a:solidFill>
                      <a:schemeClr val="lt1"/>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chemeClr val="lt1"/>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chemeClr val="lt1"/>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chemeClr val="lt1"/>
                    </a:solidFill>
                  </a:tcPr>
                </a:tc>
              </a:tr>
              <a:tr h="474425">
                <a:tc>
                  <a:txBody>
                    <a:bodyPr/>
                    <a:lstStyle/>
                    <a:p>
                      <a:pPr indent="0" lvl="0" marL="0" marR="0" rtl="0" algn="l">
                        <a:lnSpc>
                          <a:spcPct val="100000"/>
                        </a:lnSpc>
                        <a:spcBef>
                          <a:spcPts val="0"/>
                        </a:spcBef>
                        <a:spcAft>
                          <a:spcPts val="0"/>
                        </a:spcAft>
                        <a:buNone/>
                      </a:pPr>
                      <a:r>
                        <a:rPr lang="es-ES" sz="900" u="none" cap="none" strike="noStrike"/>
                        <a:t> </a:t>
                      </a:r>
                      <a:endParaRPr/>
                    </a:p>
                    <a:p>
                      <a:pPr indent="0" lvl="0" marL="0" marR="0" rtl="0" algn="l">
                        <a:lnSpc>
                          <a:spcPct val="100000"/>
                        </a:lnSpc>
                        <a:spcBef>
                          <a:spcPts val="0"/>
                        </a:spcBef>
                        <a:spcAft>
                          <a:spcPts val="0"/>
                        </a:spcAft>
                        <a:buNone/>
                      </a:pPr>
                      <a:r>
                        <a:t/>
                      </a:r>
                      <a:endParaRPr sz="900" u="none" cap="none" strike="noStrike"/>
                    </a:p>
                    <a:p>
                      <a:pPr indent="0" lvl="0" marL="0" marR="0" rtl="0" algn="l">
                        <a:lnSpc>
                          <a:spcPct val="100000"/>
                        </a:lnSpc>
                        <a:spcBef>
                          <a:spcPts val="0"/>
                        </a:spcBef>
                        <a:spcAft>
                          <a:spcPts val="0"/>
                        </a:spcAft>
                        <a:buNone/>
                      </a:pPr>
                      <a:r>
                        <a:rPr lang="es-ES" sz="900" u="none" cap="none" strike="noStrike"/>
                        <a:t>Descripción del problema</a:t>
                      </a:r>
                      <a:endParaRPr sz="900" u="none" cap="none" strike="noStrike"/>
                    </a:p>
                  </a:txBody>
                  <a:tcPr marT="45725" marB="45725" marR="91450" marL="91450">
                    <a:solidFill>
                      <a:srgbClr val="D0D8E8"/>
                    </a:solidFill>
                  </a:tcPr>
                </a:tc>
                <a:tc gridSpan="3">
                  <a:txBody>
                    <a:bodyPr/>
                    <a:lstStyle/>
                    <a:p>
                      <a:pPr indent="0" lvl="0" marL="0" marR="0" rtl="0" algn="l">
                        <a:lnSpc>
                          <a:spcPct val="100000"/>
                        </a:lnSpc>
                        <a:spcBef>
                          <a:spcPts val="0"/>
                        </a:spcBef>
                        <a:spcAft>
                          <a:spcPts val="0"/>
                        </a:spcAft>
                        <a:buNone/>
                      </a:pPr>
                      <a:r>
                        <a:rPr b="0" i="0" lang="es-ES" sz="900" u="none" cap="none" strike="noStrike">
                          <a:solidFill>
                            <a:schemeClr val="dk1"/>
                          </a:solidFill>
                          <a:latin typeface="Arial"/>
                          <a:ea typeface="Arial"/>
                          <a:cs typeface="Arial"/>
                          <a:sym typeface="Arial"/>
                        </a:rPr>
                        <a:t>En el registro de SIM, en la base de datos de Farmax y en el ticket de venta, se evidencian dos piezas vendidas: una a precio regular y la otra con un cupón de descuento aplicado. Sin embargo, en el BackOffice, al consultar el informe de 'Productos que requieren receta médica', únicamente se registra la venta de una de estas piezas.</a:t>
                      </a:r>
                      <a:endParaRPr sz="900" u="none" cap="none" strike="noStrike"/>
                    </a:p>
                  </a:txBody>
                  <a:tcPr marT="45725" marB="45725" marR="91450" marL="91450">
                    <a:solidFill>
                      <a:srgbClr val="E9EDF4"/>
                    </a:solidFill>
                  </a:tcPr>
                </a:tc>
                <a:tc hMerge="1"/>
                <a:tc hMerge="1"/>
              </a:tr>
              <a:tr h="592650">
                <a:tc>
                  <a:txBody>
                    <a:bodyPr/>
                    <a:lstStyle/>
                    <a:p>
                      <a:pPr indent="0" lvl="0" marL="0" marR="0" rtl="0" algn="l">
                        <a:lnSpc>
                          <a:spcPct val="100000"/>
                        </a:lnSpc>
                        <a:spcBef>
                          <a:spcPts val="0"/>
                        </a:spcBef>
                        <a:spcAft>
                          <a:spcPts val="0"/>
                        </a:spcAft>
                        <a:buNone/>
                      </a:pPr>
                      <a:r>
                        <a:t/>
                      </a:r>
                      <a:endParaRPr sz="900" u="none" cap="none" strike="noStrike"/>
                    </a:p>
                    <a:p>
                      <a:pPr indent="0" lvl="0" marL="0" marR="0" rtl="0" algn="l">
                        <a:lnSpc>
                          <a:spcPct val="100000"/>
                        </a:lnSpc>
                        <a:spcBef>
                          <a:spcPts val="0"/>
                        </a:spcBef>
                        <a:spcAft>
                          <a:spcPts val="0"/>
                        </a:spcAft>
                        <a:buNone/>
                      </a:pPr>
                      <a:r>
                        <a:t/>
                      </a:r>
                      <a:endParaRPr sz="900" u="none" cap="none" strike="noStrike"/>
                    </a:p>
                    <a:p>
                      <a:pPr indent="0" lvl="0" marL="0" marR="0" rtl="0" algn="l">
                        <a:lnSpc>
                          <a:spcPct val="100000"/>
                        </a:lnSpc>
                        <a:spcBef>
                          <a:spcPts val="0"/>
                        </a:spcBef>
                        <a:spcAft>
                          <a:spcPts val="0"/>
                        </a:spcAft>
                        <a:buNone/>
                      </a:pPr>
                      <a:r>
                        <a:rPr lang="es-ES" sz="900" u="none" cap="none" strike="noStrike"/>
                        <a:t>Primer porqué</a:t>
                      </a:r>
                      <a:endParaRPr sz="900" u="none" cap="none" strike="noStrike"/>
                    </a:p>
                  </a:txBody>
                  <a:tcPr marT="45725" marB="45725" marR="91450" marL="91450">
                    <a:solidFill>
                      <a:srgbClr val="D0D8E8"/>
                    </a:solidFill>
                  </a:tcPr>
                </a:tc>
                <a:tc>
                  <a:txBody>
                    <a:bodyPr/>
                    <a:lstStyle/>
                    <a:p>
                      <a:pPr indent="0" lvl="0" marL="0" marR="0" rtl="0" algn="l">
                        <a:lnSpc>
                          <a:spcPct val="100000"/>
                        </a:lnSpc>
                        <a:spcBef>
                          <a:spcPts val="0"/>
                        </a:spcBef>
                        <a:spcAft>
                          <a:spcPts val="0"/>
                        </a:spcAft>
                        <a:buNone/>
                      </a:pPr>
                      <a:r>
                        <a:rPr lang="es-ES" sz="900"/>
                        <a:t>Cada venta se registra de manera independiente, con un registro para el precio regular y otro para el mismo producto a precio promocional</a:t>
                      </a:r>
                      <a:endParaRPr sz="900" u="none" cap="none" strike="noStrike"/>
                    </a:p>
                  </a:txBody>
                  <a:tcPr marT="45725" marB="45725" marR="91450" marL="91450">
                    <a:solidFill>
                      <a:srgbClr val="E9EDF4"/>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rgbClr val="E9EDF4"/>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rgbClr val="E9EDF4"/>
                    </a:solidFill>
                  </a:tcPr>
                </a:tc>
              </a:tr>
              <a:tr h="719650">
                <a:tc>
                  <a:txBody>
                    <a:bodyPr/>
                    <a:lstStyle/>
                    <a:p>
                      <a:pPr indent="0" lvl="0" marL="0" marR="0" rtl="0" algn="l">
                        <a:lnSpc>
                          <a:spcPct val="100000"/>
                        </a:lnSpc>
                        <a:spcBef>
                          <a:spcPts val="0"/>
                        </a:spcBef>
                        <a:spcAft>
                          <a:spcPts val="0"/>
                        </a:spcAft>
                        <a:buNone/>
                      </a:pPr>
                      <a:r>
                        <a:t/>
                      </a:r>
                      <a:endParaRPr sz="900" u="none" cap="none" strike="noStrike"/>
                    </a:p>
                    <a:p>
                      <a:pPr indent="0" lvl="0" marL="0" marR="0" rtl="0" algn="l">
                        <a:lnSpc>
                          <a:spcPct val="100000"/>
                        </a:lnSpc>
                        <a:spcBef>
                          <a:spcPts val="0"/>
                        </a:spcBef>
                        <a:spcAft>
                          <a:spcPts val="0"/>
                        </a:spcAft>
                        <a:buNone/>
                      </a:pPr>
                      <a:r>
                        <a:t/>
                      </a:r>
                      <a:endParaRPr sz="900" u="none" cap="none" strike="noStrike"/>
                    </a:p>
                    <a:p>
                      <a:pPr indent="0" lvl="0" marL="0" marR="0" rtl="0" algn="l">
                        <a:lnSpc>
                          <a:spcPct val="100000"/>
                        </a:lnSpc>
                        <a:spcBef>
                          <a:spcPts val="0"/>
                        </a:spcBef>
                        <a:spcAft>
                          <a:spcPts val="0"/>
                        </a:spcAft>
                        <a:buNone/>
                      </a:pPr>
                      <a:r>
                        <a:rPr lang="es-ES" sz="900" u="none" cap="none" strike="noStrike"/>
                        <a:t>Segundo porqué</a:t>
                      </a:r>
                      <a:endParaRPr sz="900" u="none" cap="none" strike="noStrike"/>
                    </a:p>
                  </a:txBody>
                  <a:tcPr marT="45725" marB="45725" marR="91450" marL="91450">
                    <a:solidFill>
                      <a:srgbClr val="D0D8E8"/>
                    </a:solidFill>
                  </a:tcPr>
                </a:tc>
                <a:tc>
                  <a:txBody>
                    <a:bodyPr/>
                    <a:lstStyle/>
                    <a:p>
                      <a:pPr indent="0" lvl="0" marL="0" rtl="0" algn="l">
                        <a:spcBef>
                          <a:spcPts val="0"/>
                        </a:spcBef>
                        <a:spcAft>
                          <a:spcPts val="0"/>
                        </a:spcAft>
                        <a:buClr>
                          <a:schemeClr val="dk1"/>
                        </a:buClr>
                        <a:buFont typeface="Arial"/>
                        <a:buNone/>
                      </a:pPr>
                      <a:r>
                        <a:rPr lang="es-ES" sz="900"/>
                        <a:t>El reporte discrimina por el detalle de la venta y dado que ambos registros son prácticamente iguales excepto por el precio de producto con descuento, uno de ellos es omitido. </a:t>
                      </a:r>
                      <a:endParaRPr sz="900" u="none" cap="none" strike="noStrike"/>
                    </a:p>
                  </a:txBody>
                  <a:tcPr marT="45725" marB="45725" marR="91450" marL="91450">
                    <a:solidFill>
                      <a:srgbClr val="E9EDF4"/>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rgbClr val="E9EDF4"/>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rgbClr val="E9EDF4"/>
                    </a:solidFill>
                  </a:tcPr>
                </a:tc>
              </a:tr>
              <a:tr h="474425">
                <a:tc>
                  <a:txBody>
                    <a:bodyPr/>
                    <a:lstStyle/>
                    <a:p>
                      <a:pPr indent="0" lvl="0" marL="0" marR="0" rtl="0" algn="l">
                        <a:lnSpc>
                          <a:spcPct val="100000"/>
                        </a:lnSpc>
                        <a:spcBef>
                          <a:spcPts val="0"/>
                        </a:spcBef>
                        <a:spcAft>
                          <a:spcPts val="0"/>
                        </a:spcAft>
                        <a:buNone/>
                      </a:pPr>
                      <a:r>
                        <a:t/>
                      </a:r>
                      <a:endParaRPr sz="900" u="none" cap="none" strike="noStrike"/>
                    </a:p>
                    <a:p>
                      <a:pPr indent="0" lvl="0" marL="0" marR="0" rtl="0" algn="l">
                        <a:lnSpc>
                          <a:spcPct val="100000"/>
                        </a:lnSpc>
                        <a:spcBef>
                          <a:spcPts val="0"/>
                        </a:spcBef>
                        <a:spcAft>
                          <a:spcPts val="0"/>
                        </a:spcAft>
                        <a:buNone/>
                      </a:pPr>
                      <a:r>
                        <a:t/>
                      </a:r>
                      <a:endParaRPr sz="900" u="none" cap="none" strike="noStrike"/>
                    </a:p>
                    <a:p>
                      <a:pPr indent="0" lvl="0" marL="0" marR="0" rtl="0" algn="l">
                        <a:lnSpc>
                          <a:spcPct val="100000"/>
                        </a:lnSpc>
                        <a:spcBef>
                          <a:spcPts val="0"/>
                        </a:spcBef>
                        <a:spcAft>
                          <a:spcPts val="0"/>
                        </a:spcAft>
                        <a:buNone/>
                      </a:pPr>
                      <a:r>
                        <a:rPr lang="es-ES" sz="900" u="none" cap="none" strike="noStrike"/>
                        <a:t>Tercer porqué</a:t>
                      </a:r>
                      <a:endParaRPr sz="900" u="none" cap="none" strike="noStrike"/>
                    </a:p>
                  </a:txBody>
                  <a:tcPr marT="45725" marB="45725" marR="91450" marL="91450">
                    <a:solidFill>
                      <a:srgbClr val="D0D8E8"/>
                    </a:solidFill>
                  </a:tcPr>
                </a:tc>
                <a:tc>
                  <a:txBody>
                    <a:bodyPr/>
                    <a:lstStyle/>
                    <a:p>
                      <a:pPr indent="0" lvl="0" marL="0" rtl="0" algn="l">
                        <a:spcBef>
                          <a:spcPts val="0"/>
                        </a:spcBef>
                        <a:spcAft>
                          <a:spcPts val="0"/>
                        </a:spcAft>
                        <a:buClr>
                          <a:schemeClr val="dk1"/>
                        </a:buClr>
                        <a:buFont typeface="Arial"/>
                        <a:buNone/>
                      </a:pPr>
                      <a:r>
                        <a:rPr lang="es-ES" sz="900"/>
                        <a:t>El reporte no realiza la agrupación ni la suma de la cantidad de productos en cada registro de venta.</a:t>
                      </a:r>
                      <a:endParaRPr sz="900" u="none" cap="none" strike="noStrike"/>
                    </a:p>
                  </a:txBody>
                  <a:tcPr marT="45725" marB="45725" marR="91450" marL="91450">
                    <a:solidFill>
                      <a:srgbClr val="E9EDF4"/>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rgbClr val="E9EDF4"/>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rgbClr val="E9EDF4"/>
                    </a:solidFill>
                  </a:tcPr>
                </a:tc>
              </a:tr>
              <a:tr h="465675">
                <a:tc>
                  <a:txBody>
                    <a:bodyPr/>
                    <a:lstStyle/>
                    <a:p>
                      <a:pPr indent="0" lvl="0" marL="0" marR="0" rtl="0" algn="l">
                        <a:lnSpc>
                          <a:spcPct val="100000"/>
                        </a:lnSpc>
                        <a:spcBef>
                          <a:spcPts val="0"/>
                        </a:spcBef>
                        <a:spcAft>
                          <a:spcPts val="0"/>
                        </a:spcAft>
                        <a:buNone/>
                      </a:pPr>
                      <a:r>
                        <a:rPr lang="es-ES" sz="900"/>
                        <a:t>Cuarto porqué</a:t>
                      </a:r>
                      <a:endParaRPr sz="900" u="none" cap="none" strike="noStrike"/>
                    </a:p>
                  </a:txBody>
                  <a:tcPr marT="45725" marB="45725" marR="91450" marL="91450">
                    <a:solidFill>
                      <a:srgbClr val="D0D8E8"/>
                    </a:solidFill>
                  </a:tcPr>
                </a:tc>
                <a:tc>
                  <a:txBody>
                    <a:bodyPr/>
                    <a:lstStyle/>
                    <a:p>
                      <a:pPr indent="0" lvl="0" marL="0" rtl="0" algn="l">
                        <a:spcBef>
                          <a:spcPts val="0"/>
                        </a:spcBef>
                        <a:spcAft>
                          <a:spcPts val="0"/>
                        </a:spcAft>
                        <a:buNone/>
                      </a:pPr>
                      <a:r>
                        <a:rPr lang="es-ES" sz="900"/>
                        <a:t>El registro de forma independiente de la venta se da para este tipo de promociones (Precio fijo).  </a:t>
                      </a:r>
                      <a:endParaRPr sz="900"/>
                    </a:p>
                  </a:txBody>
                  <a:tcPr marT="45725" marB="45725" marR="91450" marL="91450">
                    <a:solidFill>
                      <a:srgbClr val="E9EDF4"/>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rgbClr val="E9EDF4"/>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rgbClr val="E9EDF4"/>
                    </a:solidFill>
                  </a:tcPr>
                </a:tc>
              </a:tr>
              <a:tr h="440850">
                <a:tc>
                  <a:txBody>
                    <a:bodyPr/>
                    <a:lstStyle/>
                    <a:p>
                      <a:pPr indent="0" lvl="0" marL="0" marR="0" rtl="0" algn="l">
                        <a:lnSpc>
                          <a:spcPct val="100000"/>
                        </a:lnSpc>
                        <a:spcBef>
                          <a:spcPts val="0"/>
                        </a:spcBef>
                        <a:spcAft>
                          <a:spcPts val="0"/>
                        </a:spcAft>
                        <a:buNone/>
                      </a:pPr>
                      <a:r>
                        <a:rPr lang="es-ES" sz="900"/>
                        <a:t>Quinto porqué</a:t>
                      </a:r>
                      <a:endParaRPr sz="900"/>
                    </a:p>
                  </a:txBody>
                  <a:tcPr marT="45725" marB="45725" marR="91450" marL="91450">
                    <a:solidFill>
                      <a:srgbClr val="D0D8E8"/>
                    </a:solidFill>
                  </a:tcPr>
                </a:tc>
                <a:tc>
                  <a:txBody>
                    <a:bodyPr/>
                    <a:lstStyle/>
                    <a:p>
                      <a:pPr indent="0" lvl="0" marL="0" rtl="0" algn="l">
                        <a:spcBef>
                          <a:spcPts val="0"/>
                        </a:spcBef>
                        <a:spcAft>
                          <a:spcPts val="0"/>
                        </a:spcAft>
                        <a:buNone/>
                      </a:pPr>
                      <a:r>
                        <a:t/>
                      </a:r>
                      <a:endParaRPr sz="900"/>
                    </a:p>
                  </a:txBody>
                  <a:tcPr marT="45725" marB="45725" marR="91450" marL="91450">
                    <a:solidFill>
                      <a:srgbClr val="E9EDF4"/>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rgbClr val="E9EDF4"/>
                    </a:solidFill>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solidFill>
                      <a:srgbClr val="E9EDF4"/>
                    </a:solidFill>
                  </a:tcPr>
                </a:tc>
              </a:tr>
            </a:tbl>
          </a:graphicData>
        </a:graphic>
      </p:graphicFrame>
      <p:sp>
        <p:nvSpPr>
          <p:cNvPr id="138" name="Google Shape;138;p5"/>
          <p:cNvSpPr/>
          <p:nvPr/>
        </p:nvSpPr>
        <p:spPr>
          <a:xfrm>
            <a:off x="4380625" y="962600"/>
            <a:ext cx="2529300" cy="432900"/>
          </a:xfrm>
          <a:prstGeom prst="chevron">
            <a:avLst>
              <a:gd fmla="val 50000" name="adj"/>
            </a:avLst>
          </a:prstGeom>
          <a:solidFill>
            <a:srgbClr val="336B87"/>
          </a:solidFill>
          <a:ln cap="flat" cmpd="sng" w="9525">
            <a:solidFill>
              <a:srgbClr val="2136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s-ES" sz="900" u="none" cap="none" strike="noStrike">
                <a:solidFill>
                  <a:schemeClr val="lt1"/>
                </a:solidFill>
                <a:latin typeface="Arial"/>
                <a:ea typeface="Arial"/>
                <a:cs typeface="Arial"/>
                <a:sym typeface="Arial"/>
              </a:rPr>
              <a:t>¿Por qué no se detectó este problema?</a:t>
            </a:r>
            <a:endParaRPr b="0" i="0" sz="900" u="none" cap="none" strike="noStrike">
              <a:solidFill>
                <a:schemeClr val="lt1"/>
              </a:solidFill>
              <a:latin typeface="Arial"/>
              <a:ea typeface="Arial"/>
              <a:cs typeface="Arial"/>
              <a:sym typeface="Arial"/>
            </a:endParaRPr>
          </a:p>
        </p:txBody>
      </p:sp>
      <p:sp>
        <p:nvSpPr>
          <p:cNvPr id="139" name="Google Shape;139;p5"/>
          <p:cNvSpPr/>
          <p:nvPr/>
        </p:nvSpPr>
        <p:spPr>
          <a:xfrm>
            <a:off x="6774800" y="962600"/>
            <a:ext cx="2190900" cy="432900"/>
          </a:xfrm>
          <a:prstGeom prst="chevron">
            <a:avLst>
              <a:gd fmla="val 50000" name="adj"/>
            </a:avLst>
          </a:prstGeom>
          <a:solidFill>
            <a:srgbClr val="336B87"/>
          </a:solidFill>
          <a:ln cap="flat" cmpd="sng" w="9525">
            <a:solidFill>
              <a:srgbClr val="2136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s-ES" sz="900" u="none" cap="none" strike="noStrike">
                <a:solidFill>
                  <a:schemeClr val="lt1"/>
                </a:solidFill>
                <a:latin typeface="Arial"/>
                <a:ea typeface="Arial"/>
                <a:cs typeface="Arial"/>
                <a:sym typeface="Arial"/>
              </a:rPr>
              <a:t>¿Por qué no se evitó el problema?</a:t>
            </a:r>
            <a:endParaRPr b="0" i="0" sz="900" u="none" cap="none" strike="noStrike">
              <a:solidFill>
                <a:schemeClr val="lt1"/>
              </a:solidFill>
              <a:latin typeface="Arial"/>
              <a:ea typeface="Arial"/>
              <a:cs typeface="Arial"/>
              <a:sym typeface="Arial"/>
            </a:endParaRPr>
          </a:p>
        </p:txBody>
      </p:sp>
      <p:sp>
        <p:nvSpPr>
          <p:cNvPr id="140" name="Google Shape;140;p5"/>
          <p:cNvSpPr/>
          <p:nvPr/>
        </p:nvSpPr>
        <p:spPr>
          <a:xfrm>
            <a:off x="1666125" y="962600"/>
            <a:ext cx="2864400" cy="432900"/>
          </a:xfrm>
          <a:prstGeom prst="homePlate">
            <a:avLst>
              <a:gd fmla="val 50000" name="adj"/>
            </a:avLst>
          </a:prstGeom>
          <a:solidFill>
            <a:srgbClr val="336B87"/>
          </a:solidFill>
          <a:ln cap="flat" cmpd="sng" w="9525">
            <a:solidFill>
              <a:srgbClr val="21364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s-ES" sz="1050" u="none" cap="none" strike="noStrike">
                <a:solidFill>
                  <a:schemeClr val="lt1"/>
                </a:solidFill>
                <a:latin typeface="Arial"/>
                <a:ea typeface="Arial"/>
                <a:cs typeface="Arial"/>
                <a:sym typeface="Arial"/>
              </a:rPr>
              <a:t>¿</a:t>
            </a:r>
            <a:r>
              <a:rPr b="0" i="0" lang="es-ES" sz="900" u="none" cap="none" strike="noStrike">
                <a:solidFill>
                  <a:schemeClr val="lt1"/>
                </a:solidFill>
                <a:latin typeface="Arial"/>
                <a:ea typeface="Arial"/>
                <a:cs typeface="Arial"/>
                <a:sym typeface="Arial"/>
              </a:rPr>
              <a:t>Por qué se ha producido este problema?</a:t>
            </a:r>
            <a:endParaRPr b="0" i="0" sz="9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pic>
        <p:nvPicPr>
          <p:cNvPr id="146" name="Google Shape;146;p4"/>
          <p:cNvPicPr preferRelativeResize="0"/>
          <p:nvPr/>
        </p:nvPicPr>
        <p:blipFill rotWithShape="1">
          <a:blip r:embed="rId3">
            <a:alphaModFix/>
          </a:blip>
          <a:srcRect b="0" l="0" r="0" t="0"/>
          <a:stretch/>
        </p:blipFill>
        <p:spPr>
          <a:xfrm>
            <a:off x="1" y="1"/>
            <a:ext cx="6086475" cy="907256"/>
          </a:xfrm>
          <a:prstGeom prst="rect">
            <a:avLst/>
          </a:prstGeom>
          <a:noFill/>
          <a:ln>
            <a:noFill/>
          </a:ln>
        </p:spPr>
      </p:pic>
      <p:sp>
        <p:nvSpPr>
          <p:cNvPr id="147" name="Google Shape;147;p4"/>
          <p:cNvSpPr txBox="1"/>
          <p:nvPr>
            <p:ph type="title"/>
          </p:nvPr>
        </p:nvSpPr>
        <p:spPr>
          <a:xfrm>
            <a:off x="3491880" y="20534"/>
            <a:ext cx="5622000" cy="85740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Clr>
                <a:schemeClr val="dk1"/>
              </a:buClr>
              <a:buSzPts val="2000"/>
              <a:buFont typeface="Arial"/>
              <a:buNone/>
            </a:pPr>
            <a:r>
              <a:rPr lang="es-ES"/>
              <a:t>Ficha RCA </a:t>
            </a:r>
            <a:endParaRPr/>
          </a:p>
        </p:txBody>
      </p:sp>
      <p:sp>
        <p:nvSpPr>
          <p:cNvPr id="148" name="Google Shape;148;p4"/>
          <p:cNvSpPr txBox="1"/>
          <p:nvPr>
            <p:ph idx="12" type="sldNum"/>
          </p:nvPr>
        </p:nvSpPr>
        <p:spPr>
          <a:xfrm>
            <a:off x="8055024" y="4703646"/>
            <a:ext cx="837600" cy="561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0000"/>
              </a:buClr>
              <a:buSzPts val="1400"/>
              <a:buFont typeface="Arial"/>
              <a:buNone/>
            </a:pPr>
            <a:fld id="{00000000-1234-1234-1234-123412341234}" type="slidenum">
              <a:rPr lang="es-ES"/>
              <a:t>‹#›</a:t>
            </a:fld>
            <a:endParaRPr/>
          </a:p>
        </p:txBody>
      </p:sp>
      <p:sp>
        <p:nvSpPr>
          <p:cNvPr id="149" name="Google Shape;149;p4"/>
          <p:cNvSpPr/>
          <p:nvPr/>
        </p:nvSpPr>
        <p:spPr>
          <a:xfrm>
            <a:off x="144400" y="1009425"/>
            <a:ext cx="8802900" cy="193500"/>
          </a:xfrm>
          <a:prstGeom prst="rect">
            <a:avLst/>
          </a:prstGeom>
          <a:solidFill>
            <a:srgbClr val="7F7F7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0" i="0" lang="es-ES" sz="1100" u="none" cap="none" strike="noStrike">
                <a:solidFill>
                  <a:schemeClr val="lt1"/>
                </a:solidFill>
                <a:latin typeface="Century Gothic"/>
                <a:ea typeface="Century Gothic"/>
                <a:cs typeface="Century Gothic"/>
                <a:sym typeface="Century Gothic"/>
              </a:rPr>
              <a:t>Imagen de referencia</a:t>
            </a:r>
            <a:endParaRPr b="0" i="0" sz="1100" u="none" cap="none" strike="noStrike">
              <a:solidFill>
                <a:schemeClr val="lt1"/>
              </a:solidFill>
              <a:latin typeface="Century Gothic"/>
              <a:ea typeface="Century Gothic"/>
              <a:cs typeface="Century Gothic"/>
              <a:sym typeface="Century Gothic"/>
            </a:endParaRPr>
          </a:p>
        </p:txBody>
      </p:sp>
      <p:sp>
        <p:nvSpPr>
          <p:cNvPr id="150" name="Google Shape;150;p4"/>
          <p:cNvSpPr/>
          <p:nvPr/>
        </p:nvSpPr>
        <p:spPr>
          <a:xfrm>
            <a:off x="144400" y="1251600"/>
            <a:ext cx="8802900" cy="494100"/>
          </a:xfrm>
          <a:prstGeom prst="rect">
            <a:avLst/>
          </a:prstGeom>
          <a:solidFill>
            <a:srgbClr val="F3F3F3"/>
          </a:solidFill>
          <a:ln>
            <a:noFill/>
          </a:ln>
        </p:spPr>
        <p:txBody>
          <a:bodyPr anchorCtr="0" anchor="t" bIns="91425" lIns="91425" spcFirstLastPara="1" rIns="91425" wrap="square" tIns="91425">
            <a:noAutofit/>
          </a:bodyPr>
          <a:lstStyle/>
          <a:p>
            <a:pPr indent="0" lvl="0" marL="0" marR="0" rtl="0" algn="just">
              <a:lnSpc>
                <a:spcPct val="115000"/>
              </a:lnSpc>
              <a:spcBef>
                <a:spcPts val="0"/>
              </a:spcBef>
              <a:spcAft>
                <a:spcPts val="0"/>
              </a:spcAft>
              <a:buClr>
                <a:srgbClr val="000000"/>
              </a:buClr>
              <a:buSzPts val="1100"/>
              <a:buFont typeface="Arial"/>
              <a:buNone/>
            </a:pPr>
            <a:r>
              <a:rPr b="0" i="0" lang="es-ES" sz="1100" u="none" cap="none" strike="noStrike">
                <a:solidFill>
                  <a:schemeClr val="dk1"/>
                </a:solidFill>
                <a:latin typeface="Arial"/>
                <a:ea typeface="Arial"/>
                <a:cs typeface="Arial"/>
                <a:sym typeface="Arial"/>
              </a:rPr>
              <a:t>Se adjunta la imagen en donde se observa que la venta cuenta con dos registros del mismo SKU, por lo que el reporte únicamente considera uno de estos para su visualización. 	</a:t>
            </a:r>
            <a:endParaRPr b="0" i="0" sz="1250" u="none" cap="none" strike="noStrike">
              <a:solidFill>
                <a:schemeClr val="dk1"/>
              </a:solidFill>
              <a:latin typeface="Arial"/>
              <a:ea typeface="Arial"/>
              <a:cs typeface="Arial"/>
              <a:sym typeface="Arial"/>
            </a:endParaRPr>
          </a:p>
        </p:txBody>
      </p:sp>
      <p:pic>
        <p:nvPicPr>
          <p:cNvPr id="151" name="Google Shape;151;p4"/>
          <p:cNvPicPr preferRelativeResize="0"/>
          <p:nvPr/>
        </p:nvPicPr>
        <p:blipFill rotWithShape="1">
          <a:blip r:embed="rId4">
            <a:alphaModFix/>
          </a:blip>
          <a:srcRect b="0" l="0" r="0" t="0"/>
          <a:stretch/>
        </p:blipFill>
        <p:spPr>
          <a:xfrm>
            <a:off x="381000" y="1974300"/>
            <a:ext cx="8286750" cy="7524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